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7" r:id="rId2"/>
    <p:sldId id="267" r:id="rId3"/>
    <p:sldId id="273" r:id="rId4"/>
    <p:sldId id="274" r:id="rId5"/>
    <p:sldId id="367" r:id="rId6"/>
    <p:sldId id="275" r:id="rId7"/>
    <p:sldId id="276" r:id="rId8"/>
    <p:sldId id="281" r:id="rId9"/>
    <p:sldId id="304" r:id="rId10"/>
    <p:sldId id="305" r:id="rId11"/>
    <p:sldId id="297" r:id="rId12"/>
    <p:sldId id="306" r:id="rId13"/>
    <p:sldId id="308" r:id="rId14"/>
    <p:sldId id="423" r:id="rId15"/>
    <p:sldId id="388" r:id="rId16"/>
    <p:sldId id="390" r:id="rId17"/>
    <p:sldId id="389" r:id="rId18"/>
    <p:sldId id="391" r:id="rId19"/>
    <p:sldId id="392" r:id="rId20"/>
    <p:sldId id="393" r:id="rId21"/>
    <p:sldId id="416" r:id="rId22"/>
    <p:sldId id="417" r:id="rId23"/>
    <p:sldId id="418" r:id="rId24"/>
    <p:sldId id="258" r:id="rId25"/>
    <p:sldId id="386" r:id="rId26"/>
    <p:sldId id="387" r:id="rId27"/>
    <p:sldId id="259" r:id="rId28"/>
    <p:sldId id="368" r:id="rId29"/>
    <p:sldId id="399" r:id="rId30"/>
    <p:sldId id="369" r:id="rId31"/>
    <p:sldId id="370" r:id="rId32"/>
    <p:sldId id="371" r:id="rId33"/>
    <p:sldId id="372" r:id="rId34"/>
    <p:sldId id="373" r:id="rId35"/>
    <p:sldId id="380" r:id="rId36"/>
    <p:sldId id="383" r:id="rId37"/>
    <p:sldId id="394" r:id="rId38"/>
    <p:sldId id="424" r:id="rId39"/>
    <p:sldId id="425" r:id="rId40"/>
    <p:sldId id="426" r:id="rId41"/>
    <p:sldId id="419" r:id="rId42"/>
    <p:sldId id="382" r:id="rId43"/>
    <p:sldId id="395" r:id="rId44"/>
    <p:sldId id="397" r:id="rId45"/>
    <p:sldId id="400" r:id="rId46"/>
    <p:sldId id="422" r:id="rId47"/>
    <p:sldId id="401" r:id="rId48"/>
    <p:sldId id="402" r:id="rId49"/>
    <p:sldId id="396" r:id="rId50"/>
    <p:sldId id="404" r:id="rId51"/>
    <p:sldId id="403" r:id="rId52"/>
    <p:sldId id="420" r:id="rId53"/>
    <p:sldId id="406" r:id="rId54"/>
    <p:sldId id="405" r:id="rId55"/>
    <p:sldId id="407" r:id="rId56"/>
    <p:sldId id="421" r:id="rId57"/>
    <p:sldId id="411" r:id="rId58"/>
    <p:sldId id="412" r:id="rId59"/>
    <p:sldId id="427" r:id="rId60"/>
    <p:sldId id="415" r:id="rId61"/>
    <p:sldId id="413" r:id="rId62"/>
    <p:sldId id="414" r:id="rId63"/>
    <p:sldId id="40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7"/>
    <p:restoredTop sz="71486" autoAdjust="0"/>
  </p:normalViewPr>
  <p:slideViewPr>
    <p:cSldViewPr snapToGrid="0">
      <p:cViewPr varScale="1">
        <p:scale>
          <a:sx n="51" d="100"/>
          <a:sy n="51" d="100"/>
        </p:scale>
        <p:origin x="1710" y="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Samad" userId="0dec58d7-a82f-4c92-8458-70e336e5d416" providerId="ADAL" clId="{6E5A3A06-23ED-4A87-8566-EC8FB4ED4FC2}"/>
    <pc:docChg chg="delSld">
      <pc:chgData name="Abdul Samad" userId="0dec58d7-a82f-4c92-8458-70e336e5d416" providerId="ADAL" clId="{6E5A3A06-23ED-4A87-8566-EC8FB4ED4FC2}" dt="2024-10-01T04:43:43.205" v="0" actId="47"/>
      <pc:docMkLst>
        <pc:docMk/>
      </pc:docMkLst>
      <pc:sldChg chg="del">
        <pc:chgData name="Abdul Samad" userId="0dec58d7-a82f-4c92-8458-70e336e5d416" providerId="ADAL" clId="{6E5A3A06-23ED-4A87-8566-EC8FB4ED4FC2}" dt="2024-10-01T04:43:43.205" v="0" actId="47"/>
        <pc:sldMkLst>
          <pc:docMk/>
          <pc:sldMk cId="1470058012" sldId="361"/>
        </pc:sldMkLst>
      </pc:sldChg>
    </pc:docChg>
  </pc:docChgLst>
  <pc:docChgLst>
    <pc:chgData name="Simon Prince" userId="fcc015fbc7a3e533" providerId="LiveId" clId="{C2A91F99-C1C8-8D45-9EB9-FF5CD4698697}"/>
    <pc:docChg chg="modSld">
      <pc:chgData name="Simon Prince" userId="fcc015fbc7a3e533" providerId="LiveId" clId="{C2A91F99-C1C8-8D45-9EB9-FF5CD4698697}" dt="2023-10-26T11:58:49.929" v="12" actId="20577"/>
      <pc:docMkLst>
        <pc:docMk/>
      </pc:docMkLst>
      <pc:sldChg chg="modSp mod">
        <pc:chgData name="Simon Prince" userId="fcc015fbc7a3e533" providerId="LiveId" clId="{C2A91F99-C1C8-8D45-9EB9-FF5CD4698697}" dt="2023-10-26T11:58:49.929" v="12" actId="20577"/>
        <pc:sldMkLst>
          <pc:docMk/>
          <pc:sldMk cId="1493402000" sldId="400"/>
        </pc:sldMkLst>
        <pc:spChg chg="mod">
          <ac:chgData name="Simon Prince" userId="fcc015fbc7a3e533" providerId="LiveId" clId="{C2A91F99-C1C8-8D45-9EB9-FF5CD4698697}" dt="2023-10-26T11:58:49.929" v="12" actId="20577"/>
          <ac:spMkLst>
            <pc:docMk/>
            <pc:sldMk cId="1493402000" sldId="400"/>
            <ac:spMk id="3" creationId="{6C1810D1-4C23-A63B-F600-A075C5EA3205}"/>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24-09-24T06:07:36.009"/>
    </inkml:context>
    <inkml:brush xml:id="br0">
      <inkml:brushProperty name="width" value="0.05292" units="cm"/>
      <inkml:brushProperty name="height" value="0.05292" units="cm"/>
      <inkml:brushProperty name="color" value="#FF0000"/>
    </inkml:brush>
  </inkml:definitions>
  <inkml:trace contextRef="#ctx0" brushRef="#br0">18260 9232 42 0,'0'0'0'0,"0"0"43"0,0 0-43 0,0 0 38 15,0 0-38-15,0 0 35 0,0 0-35 0,0 0 24 16,0 0-24-16,0 0 14 0,0 0-14 0,0 0 17 16,0 0-17-16,0 0 9 0,0 0-9 0,0 0 9 15,0 0-9-15,0 0 17 0,0 0-17 0,0 0 24 16,0 0-24-16,0 0 20 0,0 0-20 0,0 0 10 0,0 0-10 0,0 0 10 16,0 0-10-16,0 0 3 0,0 0-3 0,0 0 0 15,0 0 0-15,0 0-2 0,0 0 2 0,0 0-8 16,0 0 8-16,3 0-21 0,-3 0 21 0,10 0-30 15,-10 0 30-15,18 0-61 0,-18 0 61 0,10 0-98 16,-10 0 98-16</inkml:trace>
  <inkml:trace contextRef="#ctx0" brushRef="#br0" timeOffset="800.83">18294 9395 45 0,'0'0'0'0,"0"0"23"0,0 0-23 0,0 0 6 0,0 0-6 0,0 0 6 16,0 0-6-16,0 0 9 0,0 0-9 0,0 0 8 15,0 0-8-15,0 0 0 0,0 0 0 0,-3 5 2 16,3-5-2-16,0 3 0 0,0-3 0 0,-7 3 0 15,7-3 0-15,0 5 0 0,0-5 0 0,-4 0 1 16,4 0-1-16,0 4 7 0,0-4-7 0,0 0 21 16,0 0-21-16,0 0 21 0,0 0-21 0,0 0 20 15,0 0-20-15,0 0 18 0,0 0-18 0,0 0 25 16,0 0-25-16,0 0 26 0,0 0-26 0,0 0 21 0,0 0-21 0,0 0 14 16,0 0-14-16,-7 0 8 0,7 0-8 0,0 0 5 15,0 0-5-15,-3 0 2 0,3 0-2 0,-7-4 0 16,7 4 0-16,-3-5 1 0,3 5-1 0,0-3 2 15,0 3-2-15,-7-5 0 0,7 5 0 0,-4-3 0 16,4 3 0-16,-6-2-5 0,6 2 5 0,0 0-4 16,0 0 4-16,-4 0-13 0,4 0 13 0,0 0-37 15,0 0 37-15,0 0-53 0,0 0 53 0,0 0-79 16,0 0 79-16,-7 0-66 0,7 0 66 0</inkml:trace>
  <inkml:trace contextRef="#ctx0" brushRef="#br0" timeOffset="966.69">18294 9395 43 0</inkml:trace>
  <inkml:trace contextRef="#ctx0" brushRef="#br0" timeOffset="972.68">18294 9395 43 0</inkml:trace>
  <inkml:trace contextRef="#ctx0" brushRef="#br0" timeOffset="1781.21">18294 9395 43 0,'0'0'0'0,"-113"124"51"0,113-124-51 0,0 0 62 0,0 0-62 0,0 0 40 0,0 0-40 0,0 0 31 0,0 0-31 0,0 0 12 0,0 0-12 0,0 0 5 16,0 0-5-16,0 0 0 0,0 0 0 0,0 0 2 15,0 0-2-15,0-7 1 0,0 7-1 0,0-6 1 16,0 6-1-16,0-8 1 0,0 8-1 0,0-7 3 0,0 7-3 16,0-10 7-16,0 10-7 0,10-8 8 15,-10 8-8-15,10-12 6 0,-10 12-6 0,11-15 2 16,-11 15-2-16,10-16 3 0,-10 16-3 0,17-19 1 0,-17 19-1 15,14-18 0-15,-14 18 0 0,20-21 0 0,-20 21 0 16,18-21 1-16,-18 21-1 0,13-19 0 0,-13 19 0 0,11-17 0 16,-11 17 0-16,7-13 0 0,-7 13 0 0,10-11 0 15,-10 11 0-15,0-12 1 0,0 12-1 0,0-11 0 16,0 11 0-16,0-12 0 0,0 12 0 0,0-12 3 16,0 12-3-16,0-15 5 0,0 15-5 0,0-12 5 15,0 12-5-15,0-13 1 0,0 13-1 0,10-15 0 16,-10 15 0-16,0-16 0 0,0 16 0 0,10-17-1 15,-10 17 1-15,11-17 0 0,-11 17 0 0,17-13-1 16,-17 13 1-16,10-13-1 0,-10 13 1 0,14-11 0 0,-14 11 0 16,10-12 0-16,-10 12 0 0,10-15 0 0,-10 15 0 15,18-12-1-15,-18 12 1 0,10-12 0 0,-10 12 0 16,14-16 1-16,-14 16-1 0,10-20 0 0,-10 20 0 16,7-19 0-16,-7 19 0 0,10-19 0 0,-10 19 0 15,10-22 0-15,-10 22 0 0,11-21-1 0,-11 21 1 16,17-20 0-16,-17 20 0 0,13-27-2 0,-13 27 2 0,21-23-2 15,-21 23 2-15,21-27-2 0,-21 27 2 0,27-25-6 16,-27 25 6-16,31-25-4 0,-31 25 4 0,21-24-3 16,-21 24 3-16,27-23-1 0,-27 23 1 0,14-18 0 15,-14 18 0-15,17-21 1 0,-17 21-1 0,10-14 1 16,-10 14-1-16,0-18 4 0,0 18-4 0,4-23 7 0,-4 23-7 16,10-23 4-16,-10 23-4 0,17-26 3 0,-17 26-3 15,21-32 0-15,-21 32 0 0,20-25 0 0,-20 25 0 0,31-26-2 16,-31 26 2-16,27-25-1 0,-27 25 1 0,25-21-2 15,-25 21 2-15,20-18 0 0,-20 18 0 0,17-16 1 16,-17 16-1-16,11-13 0 0,-11 13 0 0,10-12 1 16,-10 12-1-16,10-10 5 0,-10 10-5 0,0-14 16 15,0 14-16-15,0-17 21 0,0 17-21 0,10-26 19 16,-10 26-19-16,11-30 8 0,-11 30-8 0,17-34 1 16,-17 34-1-16,24-35 0 0,-24 35 0 0,38-36-2 15,-38 36 2-15,30-36-6 0,-30 36 6 0,42-34-1 16,-42 34 1-16,48-30-3 0,-48 30 3 0,34-25 0 15,-34 25 0-15,31-23 0 0,-31 23 0 0,27-16 2 16,-27 16-2-16,21-17 1 0,-21 17-1 0,10-11 4 16,-10 11-4-16,17-17 7 0,-17 17-7 0,11-22 13 0,-11 22-13 0,10-24 15 15,-10 24-15-15,14-36 10 0,-14 36-10 16,17-37 8-16,-17 37-8 0,24-46 0 0,-24 46 0 0,27-44 0 16,-27 44 0-16,28-44-1 0,-28 44 1 0,31-42-1 15,-31 42 1-15,24-36-1 0,-24 36 1 0,20-32-1 16,-20 32 1-16,28-25-2 0,-28 25 2 0,20-17 0 15,-20 17 0-15,10-10 0 0,-10 10 0 0,11-1 0 16,-11 1 0-16,0 0-2 0,0 0 2 0,0 0-12 16,0 0 12-16,0 25-23 0,0-25 23 0,0 36-77 15,0-36 77-15,0 43-129 0,0-43 129 0</inkml:trace>
  <inkml:trace contextRef="#ctx0" brushRef="#br0" timeOffset="3461.32">18294 9309 9 0,'0'0'0'0,"0"0"27"0,0 0-27 0,0 0 27 0,0 0-27 16,0 0 13-16,0 0-13 0,0 0 11 0,0 0-11 0,0 0 7 15,0 0-7-15,0 0 9 0,0 0-9 0,-14 84 3 16,14-84-3-16,-7 11 8 0,7-11-8 0,-10 12 8 16,10-12-8-16,-3 12 3 0,3-12-3 0,-11 8 14 15,11-8-14-15,-6 16 9 0,6-16-9 0,-4 12 9 16,4-12-9-16,-7 17 3 0,7-17-3 0,-3 17 2 15,3-17-2-15,0 16 1 0,0-16-1 0,-7 21 0 16,7-21 0-16,0 17 0 0,0-17 0 0,-3 17-3 16,3-17 3-16,-7 19-3 0,7-19 3 0,-11 17-12 15,11-17 12-15,-10 20-19 0,10-20 19 0,-20 21-16 16,20-21 16-16,-11 19-3 0,11-19 3 0,-10 17 0 0,10-17 0 0,-17 19 1 16,17-19-1-16,-4 14 2 0,4-14-2 15,-6 16 1-15,6-16-1 0,-4 17 1 0,4-17-1 0,0 15 0 16,0-15 0-16,0 14 0 0,0-14 0 15,0 14-1-15,0-14 1 0,0 17 0 0,0-17 0 0,0 13 0 16,0-13 0-16,-7 17-1 0,7-17 1 0,-10 18 0 16,10-18 0-16,-10 18 0 0,10-18 0 0,-14 20-2 15,14-20 2-15,-10 19 0 0,10-19 0 0,-17 18 0 16,17-18 0-16,-11 19 2 0,11-19-2 0,-10 19 1 16,10-19-1-16,0 22 0 0,0-22 0 0,-10 14 0 15,10-14 0-15,0 17 0 0,0-17 0 0,-11 16-1 16,11-16 1-16,-7 17-25 0,7-17 25 0,-13 15-29 15,13-15 29-15,-11 13-19 0,11-13 19 0,-17 15-20 16,17-15 20-16,-13 13-14 0,13-13 14 0,-18 16-3 16,18-16 3-16,-13 14 0 0,13-14 0 0,-17 17 3 15,17-17-3-15,-11 18 4 0,11-18-4 0,-20 16 5 0,20-16-5 16,-11 18 1-16,11-18-1 0,-17 16 1 0,17-16-1 0,-20 12 8 16,20-12-8-16,-14 14 12 0,14-14-12 0,-10 12 14 15,10-12-14-15,-11 11 18 0,11-11-18 0,-10 14 14 16,10-14-14-16,-10 15 19 0,10-15-19 0,-7 13 19 15,7-13-19-15,-10 18 17 0,10-18-17 0,-11 20 7 16,11-20-7-16,-10 24 0 0,10-24 0 0,-21 27-1 16,21-27 1-16,-10 24-5 0,10-24 5 0,-20 25-18 15,20-25 18-15,-21 27-24 0,21-27 24 0,-21 26-21 16,21-26 21-16,-27 25-28 0,27-25 28 0,-21 27-3 16,21-27 3-16,-30 29 0 0,30-29 0 0,-38 40 6 0,38-40-6 15,-41 40 6-15,41-40-6 0,-52 41 5 16,52-41-5-16,-38 42 44 0,38-42-44 0,-34 38 7 15,34-38-7-15,-31 43 0 0,31-43 0 0,-37 41-3 0,37-41 3 16,-31 46-1-16,31-46 1 0,-31 44-5 0,31-44 5 0,-38 42-28 16,38-42 28-16,-34 41 0 15,34-41 0-15,-38 45 2 0,38-45-2 0,-48 49 1 0,48-49-1 0,-41 47 2 16,41-47-2-16,-52 50 1 0,52-50-1 0,-41 53 2 16,41-53-2-16,-41 57 0 0,41-57 0 0,-41 56-5 15,41-56 5-15,-48 56-33 0,48-56 33 0,-41 54-33 16,41-54 33-16</inkml:trace>
  <inkml:trace contextRef="#ctx0" brushRef="#br0" timeOffset="3547.85">16541 11740 7 0,'0'0'0'0,"0"0"9"0,0 0-9 16,0 0 2-16,0 0-2 0,0 0 0 15,0 0 0-15,0 0-5 0,0 0 5 0,-92 120-4 0,92-120 4 0,-7 12-9 16,7-12 9-16</inkml:trace>
  <inkml:trace contextRef="#ctx0" brushRef="#br0" timeOffset="11774.09">18984 8628 5 0,'0'0'0'0,"0"0"0"16,0 0 0-16,0 0 0 0,0 0 0 0,0 0 0 16,0 0 0-16,0 0-5 0,0 0 5 0</inkml:trace>
  <inkml:trace contextRef="#ctx0" brushRef="#br0" timeOffset="12636.73">18984 8628 41 0,'0'0'0'0,"-18"-144"26"0,18 144-26 0,-10-11 18 15,10 11-18-15,-10-12 23 0,10 12-23 0,0-13 29 0,0 13-29 0,-10-16 2 16,10 16-2-16,-7-9 9 0,7 9-9 0,0-9 2 16,0 9-2-16,0-3 5 0,0 3-5 0,0-2 5 15,0 2-5-15,0 0 5 0,0 0-5 0,0 0 3 16,0 0-3-16,0 0 8 0,0 0-8 0,0 2 20 15,0-2-20-15,0 16 31 0,0-16-31 0,17 21 15 16,-17-21-15-16,10 16 17 0,-10-16-17 0,10 14 15 16,-10-14-15-16,0 14 17 0,0-14-17 0,11 9 11 15,-11-9-11-15,0 13 8 0,0-13-8 0,0 13 13 16,0-13-13-16,7 13 8 0,-7-13-8 0,3 22 5 16,-3-22-5-16,7 25 5 0,-7-25-5 0,10 31 5 15,-10-31-5-15,10 33 5 0,-10-33-5 0,14 32 2 16,-14-32-2-16,21 35 5 0,-21-35-5 0,20 32 5 15,-20-32-5-15,17 25 1 0,-17-25-1 0,31 26 4 16,-31-26-4-16,21 23 4 0,-21-23-4 0,17 23 1 0,-17-23-1 0,21 25 2 16,-21-25-2-16,20 25 0 0,-20-25 0 0,21 30 0 15,-21-30 0-15,24 33 1 0,-24-33-1 0,17 30 0 16,-17-30 0-16,21 33 0 0,-21-33 0 0,20 30 0 16,-20-30 0-16,10 28 0 0,-10-28 0 0,18 22 0 15,-18-22 0-15,10 16 0 0,-10-16 0 0,10 9 0 16,-10-9 0-16,10 11-2 0,-10-11 2 0,14 10-1 15,-14-10 1-15,17 6 0 0,-17-6 0 0,21 7 0 0,-21-7 0 16,20 11 1-16,-20-11-1 0,21 12 0 16,-21-12 0-16,28 16 1 0,-28-16-1 0,24 23 1 0,-24-23-1 15,30 28 2-15,-30-28-2 0,38 30 1 0,-38-30-1 16,41 33 2-16,-41-33-2 0,38 32 0 0,-38-32 0 16,34 25-1-16,-34-25 1 0,38 23 0 0,-38-23 0 0,31 20 0 15,-31-20 0-15,38 13-1 0,-38-13 1 0,31 13 0 16,-31-13 0-16,30 11 0 0,-30-11 0 0,21 9-6 15,-21-9 6-15,31 7 0 0,-31-7 0 0,20 5 0 16,-20-5 0-16,28 8 1 0,-28-8-1 0,20 10 1 16,-20-10-1-16,21 15 0 0,-21-15 0 0,21 11 1 15,-21-11-1-15,20 12 0 0,-20-12 0 0,11 7 0 16,-11-7 0-16,20 3 2 0,-20-3-2 0,10 1 0 0,-10-1 0 16,18 0 0-16,-18 0 0 0,10 0-7 15,-10 0 7-15,10 0-5 0,-10 0 5 0,10 0 0 0,-10 0 0 0,11 0 2 16,-11 0-2-16,3 0 0 0,-3 0 0 0,0 0-5 15,0 0 5-15,0-4-29 0,0 4 29 0,0-5-47 16,0 5 47-16,0-7-88 0,0 7 88 16,0-12-174-16,0 12 174 0</inkml:trace>
  <inkml:trace contextRef="#ctx0" brushRef="#br0" timeOffset="13086.49">20033 9187 141 0,'0'0'0'0,"0"0"57"0,0 0-57 0,0 0 44 15,0 0-44-15,0 0 24 0,0 0-24 0,0 0 19 0,0 0-19 0,0 0 6 16,0 0-6-16,0 0 6 0,0 0-6 0,0 104 10 16,0-104-10-16,28 24 12 0,-28-24-12 0,20 24 14 15,-20-24-14-15,14 24 13 0,-14-24-13 0,21 23 11 16,-21-23-11-16,17 24 23 0,-17-24-23 0,13 26 12 15,-13-26-12-15,11 28 15 0,-11-28-15 0,7 32 12 16,-7-32-12-16,10 33 8 0,-10-33-8 0,10 30 3 16,-10-30-3-16,10 23 2 0,-10-23-2 0,21 22 1 15,-21-22-1-15,10 12 0 0,-10-12 0 0,7 6 1 16,-7-6-1-16,10 5 2 0,-10-5-2 0,0 2 0 16,0-2 0-16,0 3 4 0,0-3-4 0,0 0 17 0,0 0-17 0,0 0 23 15,0 0-23-15,0 0 20 0,0 0-20 0,-20 0 10 16,20 0-10-16,-38 0 14 0,38 0-14 15,-27 0 14-15,27 0-14 0,-31 0 8 0,31 0-8 16,-21 0 13-16,21 0-13 0,-24 0 9 0,24 0-9 0,-17 0 5 16,17 0-5-16,-20 0 5 0,20 0-5 0,-21 0 9 15,21 0-9-15,-10 0 4 0,10 0-4 0,-7 0 0 16,7 0 0-16,-4 0-2 0,4 0 2 0,0 0-4 16,0 0 4-16,0 9-20 0,0-9 20 0,0 7-76 15,0-7 76-15,0 9-218 0,0-9 218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2.84167" units="1/deg"/>
          <inkml:channelProperty channel="T" name="resolution" value="1" units="1/dev"/>
        </inkml:channelProperties>
      </inkml:inkSource>
      <inkml:timestamp xml:id="ts0" timeString="2024-09-24T06:14:26.241"/>
    </inkml:context>
    <inkml:brush xml:id="br0">
      <inkml:brushProperty name="width" value="0.05292" units="cm"/>
      <inkml:brushProperty name="height" value="0.05292" units="cm"/>
      <inkml:brushProperty name="color" value="#FF0000"/>
    </inkml:brush>
  </inkml:definitions>
  <inkml:trace contextRef="#ctx0" brushRef="#br0">28599 9049 44 0,'0'0'0'0,"0"0"62"0,0 0-62 0,0 0 61 16,0 0-61-16,0 0 52 0,0 0-52 0,0 0 65 16,0 0-65-16,0 0 25 0,0 0-25 0,0 0 14 15,0 0-14-15,0 0 20 0,0 0-20 0,-72 35 17 16,72-35-17-16,0 0 19 0,0 0-19 0,0 0 13 16,0 0-13-16,-7 0 8 0,7 0-8 0,0 0 7 15,0 0-7-15,0 0 8 0,0 0-8 0,-4 2 12 16,4-2-12-16,-6 0 13 0,6 0-13 0,-4 4 19 15,4-4-19-15,-7 0 17 0,7 0-17 0,0 1 13 16,0-1-13-16,0 0 11 0,0 0-11 0,0 0 10 16,0 0-10-16,0 0 9 0,0 0-9 0,0 0 13 0,0 0-13 0,0 0 15 15,0 0-15-15,0 0 15 0,0 0-15 0,0 0 10 16,0 0-10-16,0 0 8 0,0 0-8 0,0 0 9 16,0 0-9-16,-3 0 7 0,3 0-7 0,-7 0 3 15,7 0-3-15,-21-7 2 0,21 7-2 0,-20-9 2 16,20 9-2-16,-21-12 6 0,21 12-6 0,-31-12 5 15,31 12-5-15,-31-11 6 0,31 11-6 0,-48-16 15 16,48 16-15-16,-37-12 6 0,37 12-6 0,-45-16 3 16,45 16-3-16,-41-11 5 0,41 11-5 0,-38-12 6 15,38 12-6-15,-38-11 8 0,38 11-8 0,-34-9 3 16,34 9-3-16,-38-11 3 0,38 11-3 0,-41-12 2 16,41 12-2-16,-31-15 2 0,31 15-2 0,-37-11 2 15,37 11-2-15,-35-16 3 0,35 16-3 0,-27-7 5 0,27 7-5 16,-31-9 5-16,31 9-5 0,-31-12 3 0,31 12-3 15,-38-7 4-15,38 7-4 0,-34-12 2 0,34 12-2 0,-48-10 1 16,48 10-1-16,-38-8 2 0,38 8-2 16,-34-11 1-16,34 11-1 0,-38-7 2 0,38 7-2 0,-31-11 1 15,31 11-1-15,-37-10 2 0,37 10-2 0,-35-9 2 16,35 9-2-16,-30-7 0 0,30 7 0 0,-28-10 2 16,28 10-2-16,-31-8 3 0,31 8-3 0,-20-10 6 15,20 10-6-15,-28-11 2 0,28 11-2 0,-24-6 3 16,24 6-3-16,-27-6 2 0,27 6-2 0,-31-7 1 15,31 7-1-15,-31-9 1 0,31 9-1 0,-31-6 3 16,31 6-3-16,-38-5 0 0,38 5 0 0,-30-7 1 16,30 7-1-16,-31-8 1 0,31 8-1 0,-31-6 1 15,31 6-1-15,-38-9 1 0,38 9-1 0,-34-7 2 0,34 7-2 16,-41-8 2-16,41 8-2 0,-38-5 1 0,38 5-1 0,-38-8 1 16,38 8-1-16,-34-7 2 0,34 7-2 0,-31-5 2 15,31 5-2-15,-38-6 1 0,38 6-1 0,-41-7 2 16,41 7-2-16,-38-5 2 0,38 5-2 0,-41-5 1 15,41 5-1-15,-41-5 3 0,41 5-3 0,-38-6 3 16,38 6-3-16,-34-7 2 0,34 7-2 0,-38-9 0 16,38 9 0-16,-41-5 1 0,41 5-1 0,-31-6 1 15,31 6-1-15,-48-3 1 0,48 3-1 0,-44-4 0 16,44 4 0-16,-48-5 0 0,48 5 0 0,-48-3 0 16,48 3 0-16,-52-6 0 0,52 6 0 0,-58-5 1 0,58 5-1 15,-65-6 0-15,65 6 0 0,-69-5 0 16,69 5 0-16,-58-7 1 0,58 7-1 0,-62-5 3 15,62 5-3-15,-72-6 1 0,72 6-1 0,-62-7 1 0,62 7-1 16,-58-5 1-16,58 5-1 0,-52-5 2 0,52 5-2 16,-41-3 0-16,41 3 0 0,-48 0 0 0,48 0 0 0,-31 0 0 15,31 0 0-15,-31 0 0 0,31 0 0 0,-20 0 0 16,20 0 0-16,-28 0 0 0,28 0 0 0,-30 0-1 16,30 0 1-16,-31 0-1 0,31 0 1 0,-28 3 0 15,28-3 0-15,-24 7 0 0,24-7 0 0,-20 5-1 16,20-5 1-16,-21 2 0 0,21-2 0 0,-17 3 0 15,17-3 0-15,-21 2 0 0,21-2 0 0,-31 8 0 16,31-8 0-16,-27 3 0 0,27-3 0 0,-31 7 0 0,31-7 0 16,-31 5 0-16,31-5 0 0,-41 9 0 0,41-9 0 0,-41 9 0 15,41-9 0-15,-41 15-1 0,41-15 1 0,-41 12 0 16,41-12 0-16,-38 16 0 0,38-16 0 0,-28 14-1 16,28-14 1-16,-30 16-1 0,30-16 1 0,-42 20 0 15,42-20 0-15,-41 17 0 0,41-17 0 0,-41 14-2 16,41-14 2-16,-38 17 0 0,38-17 0 15,-34 11 0-15,34-11 0 0,-27 12 0 0,27-12 0 0,-31 11-1 16,31-11 1-16,-17 7 0 0,17-7 0 0,-21 11-1 16,21-11 1-16,-21 16-1 0,21-16 1 0,-20 22-2 15,20-22 2-15,-14 27 0 0,14-27 0 0,-21 30-2 16,21-30 2-16,-17 30-1 0,17-30 1 0,-20 32 0 16,20-32 0-16,-28 33-1 0,28-33 1 0,-24 36 0 0,24-36 0 15,-27 30 0-15,27-30 0 0,-24 32-2 0,24-32 2 16,-28 28 0-16,28-28 0 0,-20 28-4 0,20-28 4 15,-31 25-3-15,31-25 3 0,-21 23-3 0,21-23 3 16,-27 19-2-16,27-19 2 0,-14 15 0 0,14-15 0 16,-10 13 0-16,10-13 0 0,-10 17 0 0,10-17 0 0,-7 15 0 15,7-15 0-15,-11 21-1 0,11-21 1 0,-10 25 0 16,10-25 0-16,-10 30 0 0,10-30 0 0,-10 34 0 16,10-34 0-16,-11 32 0 0,11-32 0 0,-10 33 0 15,10-33 0-15,-21 29 0 0,21-29 0 0,-17 30-1 16,17-30 1-16,-10 24 0 0,10-24 0 0,-14 25 0 15,14-25 0-15,-7 18 0 0,7-18 0 0,-3 16 0 16,3-16 0-16,0 8-1 0,0-8 1 0,0 3-1 16,0-3 1-16,0 0-1 0,0 0 1 0,0 0-2 15,0 0 2-15,0 0-3 0,0 0 3 0,0 0-5 0,0 0 5 0,0 0-7 16,0 0 7-16,0 0-14 0,0 0 14 16,0 0-22-16,0 0 22 0,31-4-36 0,-31 4 36 0,44-18-48 15,-44 18 48-15,66-14-71 0,-66 14 71 0,61-17-114 16,-61 17 114-16,52-11-147 0,-52 11 147 0,62-11-168 15,-62 11 168-15</inkml:trace>
  <inkml:trace contextRef="#ctx0" brushRef="#br0" timeOffset="577.47">24565 9287 30 0,'0'0'0'0,"0"0"96"0,0 0-96 0,0 0 68 16,0 0-68-16,0 0 55 0,0 0-55 0,0 0 59 15,0 0-59-15,0 0 38 0,0 0-38 0,0 0 11 0,0 0-11 0,7-72 3 16,-7 72-3-16,0 0 3 0,0 0-3 0,0 0 0 15,0 0 0-15,0 12 1 0,0-12-1 0,0 23 7 16,0-23-7-16,0 25 12 0,0-25-12 0,0 27 19 16,0-27-19-16,0 20 21 0,0-20-21 0,0 17 22 15,0-17-22-15,0 16 18 0,0-16-18 0,0 14 21 16,0-14-21-16,0 11 22 0,0-11-22 0,0 13 17 16,0-13-17-16,-11 17 13 0,11-17-13 0,-10 20 12 15,10-20-12-15,-21 27 11 0,21-27-11 0,-20 28 4 16,20-28-4-16,-28 27 4 0,28-27-4 0,-31 27 1 15,31-27-1-15,-27 20 1 0,27-20-1 0,-21 17 0 16,21-17 0-16,-20 8 1 0,20-8-1 0,-14 9 1 16,14-9-1-16,-7 0 5 0,7 0-5 0,-10 0 11 0,10 0-11 0,-21 0 11 15,21 0-11-15,-20 0 11 0,20 0-11 0,-21 0 1 16,21 0-1-16,-27 0 1 0,27 0-1 0,-31 0 0 16,31 0 0-16,-34 0 0 0,34 0 0 0,-48 2 0 15,48-2 0-15,-38 5 0 0,38-5 0 0,-41 4 0 16,41-4 0-16,-41 1 0 0,41-1 0 0,-31 0 11 15,31 0-11-15,-38 0 28 0,38 0-28 0,-34-12 27 16,34 12-27-16,-31-24 18 0,31 24-18 0,-38-27 8 16,38 27-8-16,-31-25 3 0,31 25-3 0,-27-23 5 15,27 23-5-15,-24-19 2 0,24 19-2 0,-31-22 2 16,31 22-2-16,-38-17 3 0,38 17-3 0,-27-11 2 16,27 11-2-16,-31-9 3 0,31 9-3 0,-21-6 3 15,21 6-3-15,-20-4 4 0,20 4-4 0,-11-2 1 0,11 2-1 16,-13 0 2-16,13 0-2 0,-18 0 1 0,18 0-1 0,0 0 0 15,0 0 0-15,-10 0 1 0,10 0-1 0,0 0 0 16,0 0 0-16,-10 0-1 0,10 0 1 0,0 0-2 16,0 0 2-16,-10 11-9 0,10-11 9 0,0 24-21 15,0-24 21-15,0 41-38 0,0-41 38 0,0 37-81 16,0-37 81-16,58 25-215 0,-58-25 215 0,55 19-356 16,-55-19 356-16</inkml:trace>
  <inkml:trace contextRef="#ctx0" brushRef="#br0" timeOffset="3093.37">24431 10196 142 0,'0'0'0'0,"0"0"48"0,0 0-48 0,0 0 51 0,0 0-51 0,0 0 46 16,0 0-46-16,0 0 33 0,0 0-33 0,0 0 8 16,0 0-8-16,0 0 2 0,0 0-2 0,0 0 1 15,0 0-1-15,-7-11 5 0,7 11-5 0,38 0 4 16,-38 0-4-16,41 0 4 0,-41 0-4 0,41 0 12 15,-41 0-12-15,58-4 16 0,-58 4-16 0,62 0 19 16,-62 0-19-16,72-1 14 0,-72 1-14 0,96 0 7 16,-96 0-7-16,103 0 4 0,-103 0-4 0,134 0 3 15,-134 0-3-15,147 0 2 0,-147 0-2 0,155 0 1 16,-155 0-1-16,168 0 0 0,-168 0 0 0,161 0 1 16,-161 0-1-16,172 0 0 0,-172 0 0 0,161 0 0 0,-161 0 0 15,147 0 1-15,-147 0-1 0,124-6 1 16,-124 6-1-16,123-5 2 0,-123 5-2 0,96-6 2 0,-96 6-2 0,83 0 0 15,-83 0 0-15,72 0 0 0,-72 0 0 0,61 0 0 16,-61 0 0-16,59 0 0 0,-59 0 0 0,58 0 0 16,-58 0 0-16,52 0 0 0,-52 0 0 0,51 0 0 15,-51 0 0-15,58 0 0 0,-58 0 0 0,52 0 1 16,-52 0-1-16,62-1 0 0,-62 1 0 0,58-9 1 16,-58 9-1-16,51-3 0 0,-51 3 0 0,59-4 0 15,-59 4 0-15,41 0 0 0,-41 0 0 0,41 0 0 16,-41 0 0-16,31 0 0 0,-31 0 0 0,27 5 0 15,-27-5 0-15,21 11 0 0,-21-11 0 0,20 6 0 16,-20-6 0-16,21 8 0 0,-21-8 0 0,14 4 0 0,-14-4 0 16,17 0 0-16,-17 0 0 0,27 1 0 15,-27-1 0-15,21 0 2 0,-21 0-2 0,21 0 23 16,-21 0-23-16,13 0 39 0,-13 0-39 0,17 0 33 16,-17 0-33-16,4 0 19 0,-4 0-19 0,7 0 14 0,-7 0-14 0,0-1 6 15,0 1-6-15,0 0 6 0,0 0-6 0,0 0 5 16,0 0-5-16,0 0 2 0,0 0-2 0,0 0 0 15,0 0 0-15,3-4-1 0,-3 4 1 0,10-2-3 16,-10 2 3-16,18-3-3 0,-18 3 3 0,20-2 0 16,-20 2 0-16,21-5 0 0,-21 5 0 0,20-6-1 15,-20 6 1-15,21-5-3 0,-21 5 3 0,17-3-7 16,-17 3 7-16,3-4-14 0,-3 4 14 0,7-2-25 0,-7 2 25 16,0 0-65-16,0 0 65 0,11 0-120 0,-11 0 120 0,0 0-215 15,0 0 215-15</inkml:trace>
  <inkml:trace contextRef="#ctx0" brushRef="#br0" timeOffset="3579.21">29206 9805 180 0,'0'0'0'0,"0"0"81"0,0 0-81 0,0 0 80 0,0 0-80 0,0 0 73 15,0 0-73-15,0 0 59 16,0 0-59-16,0 0 33 0,0 0-33 0,0 0 27 0,0 0-27 0,-34-14 24 15,34 14-24-15,-7 0 18 0,7 0-18 0,0 0 19 16,0 0-19-16,0 0 18 0,0 0-18 0,0 0 12 16,0 0-12-16,0 0 4 0,0 0-4 0,0 0 0 15,0 0 0-15,0 0 0 0,0 0 0 0,0 0-7 16,0 0 7-16,0 0-88 0,0 0 88 0,0 0-352 16,0 0 352-16</inkml:trace>
  <inkml:trace contextRef="#ctx0" brushRef="#br0" timeOffset="4572.54">29796 9098 141 0,'0'0'0'0,"0"0"70"0,0 0-70 0,0 0 103 15,0 0-103-15,0 0 80 0,0 0-80 0,0 0 76 16,0 0-76-16,0 0 58 0,0 0-58 0,0 0 28 0,0 0-28 0,-38-28 18 16,38 28-18-16,-14 0 13 0,14 0-13 0,-20 25 11 15,20-25-11-15,-21 26 3 0,21-26-3 0,-27 37 5 16,27-37-5-16,-31 43 6 16,31-43-6-16,-27 44 3 0,27-44-3 0,-31 49 4 0,31-49-4 0,-35 50 6 15,35-50-6-15,-37 51 2 0,37-51-2 0,-18 50 1 16,18-50-1-16,-13 51 0 0,13-51 0 0,0 50-1 15,0-50 1-15,0 48 0 0,0-48 0 16,20 47 0-16,-20-47 0 0,62 42-2 0,-62-42 2 0,72 41-3 16,-72-41 3-16,89 31-13 0,-89-31 13 0,100 27-31 15,-100-27 31-15,120 19-74 0,-120-19 74 0,120 18-171 16,-120-18 171-16,110 12-317 0,-110-12 317 0</inkml:trace>
  <inkml:trace contextRef="#ctx0" brushRef="#br0" timeOffset="5037.71">31539 8934 63 0,'0'0'0'0,"0"0"228"0,0 0-228 0,0 0 72 15,0 0-72-15,0 0 50 0,0 0-50 0,0 0 44 16,0 0-44-16,0 0 19 0,0 0-19 0,0 0 2 15,0 0-2-15,-38-14 0 0,38 14 0 0,7 17 3 16,-7-17-3-16,20 16 5 0,-20-16-5 0,31 18 6 16,-31-18-6-16,28 19 17 0,-28-19-17 0,30 23 19 15,-30-23-19-15,31 27 13 0,-31-27-13 0,31 30 11 0,-31-30-11 0,38 37 9 16,-38-37-9-16,24 44 8 16,-24-44-8-16,17 50 8 0,-17-50-8 0,14 56 12 0,-14-56-12 0,0 64 12 15,0-64-12-15,0 67 9 16,0-67-9-16,0 75 5 0,0-75-5 0,-14 79 3 0,14-79-3 15,-48 80 1-15,48-80-1 0,-58 75 0 0,58-75 0 16,-55 66 0-16,55-66 0 0,-69 49-33 0,69-49 33 0,-58 36-95 16,58-36 95-16,-65 23-217 0,65-23 217 0</inkml:trace>
  <inkml:trace contextRef="#ctx0" brushRef="#br0" timeOffset="6532.85">26746 9369 81 0,'0'0'0'0,"0"0"32"0,0 0-32 0,0 0 62 15,0 0-62-15,0 0 62 0,0 0-62 0,0 0 49 16,0 0-49-16,0 0 17 0,0 0-17 0,0 0 21 16,0 0-21-16,11-64 28 0,-11 64-28 0,10-14 38 15,-10 14-38-15,27-18 30 0,-27 18-30 0,14-21 19 16,-14 21-19-16,28-20 14 0,-28 20-14 0,24-24 10 15,-24 24-10-15,27-29 12 0,-27 29-12 0,31-35 14 16,-31 35-14-16,31-37 24 0,-31 37-24 0,41-42 10 0,-41 42-10 0,41-46 9 16,-41 46-9-16,38-48 8 0,-38 48-8 0,58-49 6 15,-58 49-6-15,52-50 5 0,-52 50-5 16,51-49 4-16,-51 49-4 0,62-57 3 16,-62 57-3-16,58-60 3 0,-58 60-3 0,52-60 6 0,-52 60-6 15,51-59 4-15,-51 59-4 0,51-60 4 0,-51 60-4 16,48-56 5-16,-48 56-5 0,52-50 6 0,-52 50-6 0,48-43 2 15,-48 43-2-15,51-40 3 0,-51 40-3 0,52-42 5 16,-52 42-5-16,58-35 2 0,-58 35-2 0,62-36 1 16,-62 36-1-16,69-33 0 0,-69 33 0 0,72-30 0 15,-72 30 0-15,82-30 0 0,-82 30 0 0,96-25 0 16,-96 25 0-16,96-18-1 0,-96 18 1 0,99-18 0 0,-99 18 0 16,90-15-1-16,-90 15 1 0,79-11 0 0,-79 11 0 15,72-10 0-15,-72 10 0 0,61-9 0 0,-61 9 0 0,59-8 0 16,-59 8 0-16,79-8 1 0,-79 8-1 0,65-9 1 15,-65 9-1-15,68-3 1 0,-68 3-1 0,69-5 0 16,-69 5 0-16,51 0 0 0,-51 0 0 0,62 0 1 16,-62 0-1-16,62 0 2 0,-62 0-2 0,65 12 3 15,-65-12-3-15,72 18 1 0,-72-18-1 0,72 22 0 16,-72-22 0-16,79 23 2 0,-79-23-2 0,89 23 1 16,-89-23-1-16,86 27 1 0,-86-27-1 15,96 28 0-15,-96-28 0 0,82 25 1 0,-82-25-1 0,93 26 0 16,-93-26 0-16,86 28 1 0,-86-28-1 0,75 29 0 15,-75-29 0-15,76 24 0 0,-76-24 0 0,61 27 0 16,-61-27 0-16,52 20 0 0,-52-20 0 0,48 24 0 16,-48-24 0-16,34 23 1 0,-34-23-1 0,38 26 1 0,-38-26-1 15,31 25 1-15,-31-25-1 0,41 25 5 0,-41-25-5 16,31 25 6-16,-31-25-6 0,31 26 8 0,-31-26-8 0,31 23 7 16,-31-23-7-16,27 29 6 0,-27-29-6 0,21 29 5 15,-21-29-5-15,30 32 3 0,-30-32-3 0,21 33 7 16,-21-33-7-16,21 31 3 0,-21-31-3 0,20 35 2 15,-20-35-2-15,17 39 2 0,-17-39-2 0,11 34 3 16,-11-34-3-16,10 30 3 0,-10-30-3 0,10 27 3 16,-10-27-3-16,0 15 2 0,0-15-2 0,0 14 2 15,0-14-2-15,0 7 1 0,0-7-1 0,0 6 3 0,0-6-3 16,0 3 4-16,0-3-4 0,0 1 8 16,0-1-8-16,0 0 9 0,0 0-9 0,0 0 11 15,0 0-11-15,0 0 8 0,0 0-8 0,0 0 3 16,0 0-3-16,0 0 1 0,0 0-1 0,0 0 0 0,0 0 0 15,0 0-5-15,0 0 5 0,0-6-26 0,0 6 26 16,-27-28-64-16,27 28 64 0,-10-46-118 0,10 46 118 0,0-57-311 16,0 57 311-16</inkml:trace>
  <inkml:trace contextRef="#ctx0" brushRef="#br0" timeOffset="7034.15">30866 8305 319 0,'0'0'0'0,"0"0"88"0,0 0-88 0,0 0 66 16,0 0-66-16,0 0 32 0,0 0-32 0,0 0 26 15,0 0-26-15,0 0 5 0,0 0-5 0,0 0 12 16,0 0-12-16,-34 92 22 0,34-92-22 0,0 35 15 16,0-35-15-16,0 41 12 0,0-41-12 0,0 37 17 15,0-37-17-15,0 37 10 0,0-37-10 0,0 33 10 16,0-33-10-16,0 36 13 0,0-36-13 0,0 35 14 15,0-35-14-15,0 32 9 0,0-32-9 0,0 35 5 16,0-35-5-16,0 33 5 0,0-33-5 0,0 36 4 16,0-36-4-16,0 36 4 0,0-36-4 0,-10 30 2 15,10-30-2-15,-11 24 1 0,11-24-1 0,-10 17 0 16,10-17 0-16,-7 10 2 0,7-10-2 0,-3 2 0 0,3-2 0 16,-7 3 1-16,7-3-1 0,0 0 7 15,0 0-7-15,0 0 18 0,0 0-18 0,-4 0 16 0,4 0-16 0,-6 0 10 16,6 0-10-16,-11 0 6 0,11 0-6 0,-20 0 2 15,20 0-2-15,-11 0 1 0,11 0-1 0,-17 0 0 16,17 0 0-16,-13 0 0 0,13 0 0 0,-21 0 0 16,21 0 0-16,-21 0 0 0,21 0 0 0,-27-3 0 15,27 3 0-15,-31 0 0 0,31 0 0 0,-31-4-1 16,31 4 1-16,-41-3 1 0,41 3-1 0,-38-5 0 16,38 5 0-16,-41-6 0 0,41 6 0 0,-38-1 0 15,38 1 0-15,-34-1 0 0,34 1 0 0,-38-5 0 16,38 5 0-16,-24 0-1 0,24 0 1 0,-27 0-2 15,27 0 2-15,-28 0-15 0,28 0 15 0,-20 0-30 16,20 0 30-16,-4 5-62 0,4-5 62 0,0 13-129 16,0-13 129-16,0 18-284 0,0-18 284 0</inkml:trace>
  <inkml:trace contextRef="#ctx0" brushRef="#br0" timeOffset="16659.75">26143 9955 108 0,'0'0'0'0,"0"0"84"0,0 0-84 0,0 0 69 0,0 0-69 0,0 0 39 15,0 0-39-15,0 0 42 0,0 0-42 0,0 0 11 16,0 0-11-16,0 0 10 0,0 0-10 0,0 0 16 15,0 0-16-15,-7-14 17 0,7 14-17 0,0 0 8 16,0 0-8-16,7 0 4 0,-7 0-4 0,20 0 7 0,-20 0-7 0,28 0 14 16,-28 0-14-16,41 3 8 0,-41-3-8 0,44 6 11 15,-44-6-11-15,48 5 8 0,-48-5-8 0,69 2 3 16,-69-2-3-16,62 0 3 0,-62 0-3 0,79 0 3 16,-79 0-3-16,72 0 4 0,-72 0-4 0,68 0 1 15,-68 0-1-15,55 0 2 0,-55 0-2 0,48 0 0 16,-48 0 0-16,52 0 1 0,-52 0-1 0,41 0 2 15,-41 0-2-15,31 0 0 0,-31 0 0 0,17 0 0 16,-17 0 0-16,10 0 0 0,-10 0 0 0,0 0 0 16,0 0 0-16,0 0 1 0,0 0-1 0,0 0 3 15,0 0-3-15,-10 5 44 0,10-5-44 0,-48 12 9 16,48-12-9-16,-62 17 3 0,62-17-3 0,-62 12 0 16,62-12 0-16,-61 12 0 0,61-12 0 0,-69 11 0 0,69-11 0 0,-58 7 0 15,58-7 0-15,-62 5 1 0,62-5-1 16,-69 4 1-16,69-4-1 0,-72 0 3 0,72 0-3 0,-79 0 2 15,79 0-2-15,-82 0 6 0,82 0-6 0,-69 0 3 16,69 0-3-16,-61-5 1 0,61 5-1 0,-41-9 1 16,41 9-1-16,-31-6 4 0,31 6-4 0,-11-5 5 15,11 5-5-15,0-2 3 0,0 2-3 0,0-1 6 16,0 1-6-16,0 0 0 0,0 0 0 0,0 0-3 16,0 0 3-16,0 0-11 0,0 0 11 0,42 0-9 15,-42 0 9-15,61-4-1 0,-61 4 1 0,69 0-1 16,-69 0 1-16,72 0-4 0,-72 0 4 0,79-2-4 15,-79 2 4-15,82-6-6 0,-82 6 6 0,89-10-3 16,-89 10 3-16,100-14 0 0,-100 14 0 0,72-14-3 16,-72 14 3-16,62-9-4 0,-62 9 4 0,41-5-7 0,-41 5 7 15,7-3-5-15,-7 3 5 0,10-1-4 0,-10 1 4 0,0 0-11 16,0 0 11-16,0 0-11 0,0 0 11 0,0 0-16 16,0 0 16-16,-28 6-20 0,28-6 20 0,-41 21-9 15,41-21 9-15,-41 14-10 0,41-14 10 0,-31 15-4 16,31-15 4-16,-31 8-2 0,31-8 2 0,-30 5 0 15,30-5 0-15,-28 0 1 0,28 0-1 0,-31 0 16 16,31 0-16-16,-31 0 36 0,31 0-36 0,-37 0 24 16,37 0-24-16,-31-1 17 0,31 1-17 0,-35-11 12 15,35 11-12-15,-37-7 12 0,37 7-12 0,-31-5 2 16,31 5-2-16,-21-6 2 0,21 6-2 0,-10-1 1 0,10 1-1 16,-7 0 0-16,7 0 0 0,0 0 0 15,0 0 0-15,0 0-1 0,0 0 1 0,0 0-5 0,0 0 5 16,0 0-12-16,0 0 12 0,0 0-19 0,0 0 19 15,0 0-16-15,0 0 16 0,21 0-18 0,-21 0 18 0,37 0-56 16,-37 0 56-16,62 0-89 0,-62 0 89 0,62-6-249 16,-62 6 249-16</inkml:trace>
  <inkml:trace contextRef="#ctx0" brushRef="#br0" timeOffset="20441">24915 9914 38 0,'0'0'0'0</inkml:trace>
  <inkml:trace contextRef="#ctx0" brushRef="#br0" timeOffset="21281.07">24915 9914 38 0,'0'0'0'0,"274"38"47"0,-274-38-47 0,-3 0 56 0,3 0-56 0,0 0 79 0,0 0-79 0,0 0 75 0,0 0-75 0,-7 0 69 16,7 0-69-16,-4 0 57 0,4 0-57 0,-10 0 41 0,10 0-41 0,-17 0 28 15,17 0-28-15,-21 0 22 16,21 0-22-16,-31 0 14 0,31 0-14 0,-37 0 6 0,37 0-6 0,-45 0 3 16,45 0-3-16,-51 9 0 0,51-9 0 15,-55 13-2-15,55-13 2 0,-45 11 0 0,45-11 0 0,-38 6 0 16,38-6 0-16,-10 5 0 0,10-5 0 0,-10 0 0 16,10 0 0-16,0 0 2 0,0 0-2 0,0 0 2 15,0 0-2-15,0 0 2 0,0 0-2 0,0 0 5 16,0 0-5-16,0 0 0 0,0 0 0 0,0 0 0 15,0 0 0-15,0 0 0 0,0 0 0 0,0-4-1 16,0 4 1-16,17-5 0 0,-17 5 0 0,41-2-2 16,-41 2 2-16,52 0-1 0,-52 0 1 0,72-1-1 15,-72 1 1-15,89 0-1 0,-89 0 1 0,99-4-1 16,-99 4 1-16,103-2-1 0,-103 2 1 0,100-3-3 16,-100 3 3-16,79 0-2 0,-79 0 2 0,61-1-1 0,-61 1 1 15,31 0-2-15,-31 0 2 0,21 0 0 16,-21 0 0-16,7 0-3 0,-7 0 3 0,0 0 0 0,0 0 0 15,-28 13 1-15,28-13-1 0,-62 23 2 0,62-23-2 0,-89 22 0 16,89-22 0-16,-92 23 2 0,92-23-2 0,-96 22 3 16,96-22-3-16,-93 18 2 0,93-18-2 0,-82 15 4 15,82-15-4-15,-72 10 17 0,72-10-17 0,-66 1 12 16,66-1-12-16,-54 0 15 0,54 0-15 0,-59 0 12 16,59 0-12-16,-38 0 9 0,38 0-9 0,-30 0 8 15,30 0-8-15,-21 0 4 0,21 0-4 0,-14 0 2 16,14 0-2-16,-10 0 1 0,10 0-1 0,-7 0 0 0,7 0 0 15,-3 0-4-15,3 0 4 0,0 0-8 0,0 0 8 16,0 0-5-16,0 0 5 0,0-1-4 16,0 1 4-16,0-5 0 0,0 5 0 0,24-5 1 0,-24 5-1 15,31-7 0-15,-31 7 0 0,27-5 1 16,-27 5-1-16,21-3 0 0,-21 3 0 0,31-2 0 0,-31 2 0 0,27-2-1 16,-27 2 1-16,21-3 0 0,-21 3 0 0,24 0-1 15,-24 0 1-15,27 0-3 0,-27 0 3 0,21 0-5 16,-21 0 5-16,30 0-7 0,-30 0 7 0,21-2-7 15,-21 2 7-15,10 0-6 0,-10 0 6 0,7 0-3 16,-7 0 3-16,0 0 0 0,0 0 0 0,0 0 1 16,0 0-1-16,0 0 2 0,0 0-2 0,0 0 3 15,0 0-3-15,0-3 6 0,0 3-6 0,0-4 6 16,0 4-6-16,-17-2 2 0,17 2-2 0,-21-2 0 0,21 2 0 16,-20-3 2-16,20 3-2 0,-21-2 2 0,21 2-2 15,-27-3 3-15,27 3-3 0,-21 0 2 0,21 0-2 16,-13-2 2-16,13 2-2 0,-18-4 2 0,18 4-2 15,-3 0 1-15,3 0-1 0,-7 0 1 0,7 0-1 0,0 0 0 16,0 0 0-16,0 0 0 0,0 0 0 16,0 0 0-16,0 0 0 0,0 0-1 0,0 0 1 0,0 0 0 15,0 0 0-15,0 0-1 0,0 0 1 0,0 0-1 16,0 0 1-16,0 0-1 0,0 0 1 0,0 0-2 16,0 0 2-16,0 0-1 0,0 0 1 0,0 0 0 15,0 0 0-15,0 0-1 0,0 0 1 0,0 0 0 16,0 0 0-16,10 0-3 0,-10 0 3 0,31 0-10 15,-31 0 10-15,38 0-17 0,-38 0 17 0,41-1-41 0,-41 1 41 16,62-6-90-16,-62 6 90 0,69-12-147 0,-69 12 147 0,61-9-216 16,-61 9 216-16</inkml:trace>
  <inkml:trace contextRef="#ctx0" brushRef="#br0" timeOffset="23405.22">28437 14194 55 0,'0'0'0'0,"0"0"77"16,0 0-77-16,0 0 79 0,0 0-79 0,-140 170 99 15,140-170-99-15,-69 58 86 0,69-58-86 0,-72 58 53 16,72-58-53-16,-68 56 43 0,68-56-43 0,-62 55 34 0,62-55-34 0,-52 45 25 16,52-45-25-16,-41 38 12 0,41-38-12 0,-31 27 6 15,31-27-6-15,-20 18 2 0,20-18-2 0,-11 11 0 16,11-11 0-16,-6 3-2 0,6-3 2 0,-11 4-17 15,11-4 17-15,0 3-54 0,0-3 54 0,-10 2-86 16,10-2 86-16,0 5-158 0,0-5 158 0</inkml:trace>
  <inkml:trace contextRef="#ctx0" brushRef="#br0" timeOffset="23923.79">27765 14514 78 0,'0'0'0'0,"0"0"130"0,0 0-130 0,0 0 87 15,0 0-87-15,0 0 72 0,0 0-72 0,0 0 67 16,0 0-67-16,0 0 33 0,0 0-33 0,0 0 17 16,0 0-17-16,0-11 26 0,0 11-26 0,0 0 18 15,0 0-18-15,0 0 13 0,0 0-13 0,0 0 7 16,0 0-7-16,0 0 7 0,0 0-7 0,0 0 6 15,0 0-6-15,0 9 4 0,0-9-4 0,0 21 13 16,0-21-13-16,-3 27 11 0,3-27-11 0,-11 31 5 16,11-31-5-16,-17 34 4 0,17-34-4 0,-20 35 3 15,20-35-3-15,-21 41 1 0,21-41-1 0,-20 34 0 0,20-34 0 0,-18 33 1 16,18-33-1-16,-13 30 0 16,13-30 0-16,-11 22 1 0,11-22-1 0,0 18 0 15,0-18 0-15,0 12-1 0,0-12 1 0,0 5 0 0,0-5 0 16,0 5-2-16,0-5 2 0,0 2-2 0,0-2 2 0,0 2 0 15,0-2 0-15,0 0-1 0,0 0 1 0,0 0 0 16,0 0 0-16,11 0-2 0,-11 0 2 0,13 0 0 16,-13 0 0-16,28 0-1 0,-28 0 1 0,31-8 0 15,-31 8 0-15,37-17 1 0,-37 17-1 0,42-19 0 16,-42 19 0-16,41-18 0 0,-41 18 0 0,41-18 0 16,-41 18 0-16,38-14 0 0,-38 14 0 0,31-9 0 15,-31 9 0-15,24-5 0 0,-24 5 0 0,17-2-1 16,-17 2 1-16,0 0-1 0,0 0 1 0,10 0 0 15,-10 0 0-15,0 0-2 0,0 0 2 0,0 13 0 0,0-13 0 16,0 13 0-16,0-13 0 0,-10 13-9 0,10-13 9 16,-28 16-50-16,28-16 50 0,-13 7-113 0,13-7 113 0,-21 10-217 15,21-10 217-15</inkml:trace>
  <inkml:trace contextRef="#ctx0" brushRef="#br0" timeOffset="30507.62">25165 17007 42 0,'0'0'0'0,"0"0"63"15,0 0-63-15,0 0 45 0,0 0-45 0,0 0 20 0,0 0-20 0,0 0 26 16,0 0-26-16,0 0 26 0,0 0-26 0,0 0 51 16,0 0-51-16,0 0 51 0,0 0-51 0,-257 28 39 15,257-28-39-15,-41 2 43 0,41-2-43 0,-35 0 45 16,35 0-45-16,-37 0 31 0,37 0-31 0,-21 0 34 16,21 0-34-16,-21 0 24 0,21 0-24 0,-10 0 18 15,10 0-18-15,-10 0 11 0,10 0-11 0,-7 0 5 16,7 0-5-16,-4 0 3 0,4 0-3 0,-6 0 1 15,6 0-1-15,-4 0 0 0,4 0 0 0,-17 4 0 16,17-4 0-16,-14 10-3 0,14-10 3 0,-10 12-2 16,10-12 2-16,-7 11-2 0,7-11 2 0,0 7-2 15,0-7 2-15,0 5-6 0,0-5 6 0,0 0-7 16,0 0 7-16,10 0-10 0,-10 0 10 0,42 0-7 16,-42 0 7-16,58 0-2 0,-58 0 2 0,58-12-1 0,-58 12 1 0,52-14-5 15,-52 14 5-15,41-9-8 0,-41 9 8 0,31-5-8 16,-31 5 8-16,20-5-8 0,-20 5 8 0,0 0-10 15,0 0 10-15,0 0-14 0,0 0 14 0,0 0-10 16,0 0 10-16,-31 12-11 0,31-12 11 0,-37 16-6 16,37-16 6-16,-52 17-1 0,52-17 1 0,-51 11 0 15,51-11 0-15,-41 11 0 0,41-11 0 0,-42 8 0 16,42-8 0-16,-30 3 3 0,30-3-3 0,-31 0 2 16,31 0-2-16,-38 0 6 0,38 0-6 0,-17 0 6 15,17 0-6-15,-21 0 9 0,21 0-9 0,-10 0 8 16,10 0-8-16,-3 0 6 0,3 0-6 0,0-3 2 15,0 3-2-15,0-7 0 0,0 7 0 0,0-7-2 16,0 7 2-16,13-11-2 0,-13 11 2 0,38-7-3 0,-38 7 3 16,58-8-6-16,-58 8 6 0,45-7-11 15,-45 7 11-15,48-2-8 0,-48 2 8 0,51-3-12 0,-51 3 12 0,38-1-17 16,-38 1 17-16,41-3-11 0,-41 3 11 0,31-2-6 16,-31 2 6-16,31-5-2 0,-31 5 2 0,21 0 0 15,-21 0 0-15,6 0 2 0,-6 0-2 0,4-2 1 16,-4 2-1-16,0 0 3 0,0 0-3 0,0 0 9 15,0 0-9-15,0-3 13 0,0 3-13 0,0 0 11 16,0 0-11-16,0-2 7 0,0 2-7 0,0 0 5 16,0 0-5-16,-14 0 9 0,14 0-9 0,-38 0 2 15,38 0-2-15,-20 0 1 0,20 0-1 0,-38 0 1 16,38 0-1-16,-24 9 5 0,24-9-5 0,-20 5 4 0,20-5-4 0,-21 4 2 16,21-4-2-16,-7 3 3 0,7-3-3 0,-3 0 0 15,3 0 0-15,0 0 0 0,0 0 0 0,0-4-14 16,0 4 14-16,24-26-94 0,-24 26 94 0,58-29-307 15,-58 29 307-15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65297-2884-9C40-B017-8E2046DE9E52}"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683EA7-010D-6A4F-AFB3-C0232086CED4}" type="slidenum">
              <a:rPr lang="en-US" smtClean="0"/>
              <a:t>‹#›</a:t>
            </a:fld>
            <a:endParaRPr lang="en-US"/>
          </a:p>
        </p:txBody>
      </p:sp>
    </p:spTree>
    <p:extLst>
      <p:ext uri="{BB962C8B-B14F-4D97-AF65-F5344CB8AC3E}">
        <p14:creationId xmlns:p14="http://schemas.microsoft.com/office/powerpoint/2010/main" val="42413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Directional derivative : </a:t>
                </a:r>
              </a:p>
              <a:p>
                <a:endParaRPr lang="en-US" dirty="0"/>
              </a:p>
              <a:p>
                <a:r>
                  <a:rPr lang="en-US" dirty="0"/>
                  <a:t>The **directional derivative** is a **scalar**, not a vector. </a:t>
                </a:r>
              </a:p>
              <a:p>
                <a:endParaRPr lang="en-US" dirty="0"/>
              </a:p>
              <a:p>
                <a:r>
                  <a:rPr lang="en-US" dirty="0"/>
                  <a:t>It measures the rate of change of a function in a given direction. Specifically, it tells you how fast the function is increasing or decreasing as you move in that direction. While the gradient (which points in the direction of steepest ascent) is a vector, the directional derivative is the projection of the gradient onto the chosen direction, yielding a single number (a scalar) that represents the rate of change along that direction.</a:t>
                </a:r>
              </a:p>
              <a:p>
                <a:endParaRPr lang="en-US" dirty="0"/>
              </a:p>
              <a:p>
                <a:r>
                  <a:rPr lang="en-US" dirty="0"/>
                  <a:t>Mathematically, if you have a function \( f(x, y) \), and a unit vector \( \</a:t>
                </a:r>
                <a:r>
                  <a:rPr lang="en-US" dirty="0" err="1"/>
                  <a:t>mathbf</a:t>
                </a:r>
                <a:r>
                  <a:rPr lang="en-US" dirty="0"/>
                  <a:t>{v} \) representing the direction, the directional derivative \( D_{\</a:t>
                </a:r>
                <a:r>
                  <a:rPr lang="en-US" dirty="0" err="1"/>
                  <a:t>mathbf</a:t>
                </a:r>
                <a:r>
                  <a:rPr lang="en-US" dirty="0"/>
                  <a:t>{v}} f \) is given by:</a:t>
                </a:r>
              </a:p>
              <a:p>
                <a:endParaRPr lang="en-US" dirty="0"/>
              </a:p>
              <a:p>
                <a:pPr/>
                <a14:m>
                  <m:oMathPara xmlns:m="http://schemas.openxmlformats.org/officeDocument/2006/math">
                    <m:oMathParaPr>
                      <m:jc m:val="centerGroup"/>
                    </m:oMathParaPr>
                    <m:oMath xmlns:m="http://schemas.openxmlformats.org/officeDocument/2006/math">
                      <m:r>
                        <m:rPr>
                          <m:lit/>
                        </m:rPr>
                        <a:rPr lang="en-US" i="1" dirty="0"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_</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m:t>
                          </m:r>
                          <m:r>
                            <m:rPr>
                              <m:sty m:val="p"/>
                            </m:rPr>
                            <a:rPr lang="en-US" i="1" dirty="0" err="1" smtClean="0">
                              <a:latin typeface="Cambria Math" panose="02040503050406030204" pitchFamily="18" charset="0"/>
                            </a:rPr>
                            <m:t>mathbf</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𝑣</m:t>
                              </m:r>
                            </m:e>
                          </m:d>
                          <m:r>
                            <a:rPr lang="en-US" b="0" i="1" dirty="0" smtClean="0">
                              <a:latin typeface="Cambria Math" panose="02040503050406030204" pitchFamily="18" charset="0"/>
                            </a:rPr>
                            <m:t> </m:t>
                          </m:r>
                        </m:e>
                      </m:d>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 = \</m:t>
                      </m:r>
                      <m:r>
                        <m:rPr>
                          <m:sty m:val="p"/>
                        </m:rPr>
                        <a:rPr lang="en-US" i="1" dirty="0" err="1" smtClean="0">
                          <a:latin typeface="Cambria Math" panose="02040503050406030204" pitchFamily="18" charset="0"/>
                        </a:rPr>
                        <m:t>nabla</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 \</m:t>
                      </m:r>
                      <m:r>
                        <m:rPr>
                          <m:sty m:val="p"/>
                        </m:rPr>
                        <a:rPr lang="en-US" i="1" dirty="0" err="1" smtClean="0">
                          <a:latin typeface="Cambria Math" panose="02040503050406030204" pitchFamily="18" charset="0"/>
                        </a:rPr>
                        <m:t>cdot</m:t>
                      </m:r>
                      <m:r>
                        <a:rPr lang="en-US" i="1" dirty="0" smtClean="0">
                          <a:latin typeface="Cambria Math" panose="02040503050406030204" pitchFamily="18" charset="0"/>
                        </a:rPr>
                        <m:t> \</m:t>
                      </m:r>
                      <m:r>
                        <m:rPr>
                          <m:sty m:val="p"/>
                        </m:rPr>
                        <a:rPr lang="en-US" i="1" dirty="0" err="1" smtClean="0">
                          <a:latin typeface="Cambria Math" panose="02040503050406030204" pitchFamily="18" charset="0"/>
                        </a:rPr>
                        <m:t>mathbf</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m:rPr>
                          <m:lit/>
                        </m:rPr>
                        <a:rPr lang="en-US" i="1" dirty="0" smtClean="0">
                          <a:latin typeface="Cambria Math" panose="02040503050406030204" pitchFamily="18" charset="0"/>
                        </a:rPr>
                        <m:t>]</m:t>
                      </m:r>
                    </m:oMath>
                  </m:oMathPara>
                </a14:m>
                <a:endParaRPr lang="en-US" dirty="0"/>
              </a:p>
              <a:p>
                <a:endParaRPr lang="en-US" dirty="0"/>
              </a:p>
              <a:p>
                <a:r>
                  <a:rPr lang="en-US" dirty="0"/>
                  <a:t>This dot product results in a scalar value.</a:t>
                </a:r>
              </a:p>
            </p:txBody>
          </p:sp>
        </mc:Choice>
        <mc:Fallback>
          <p:sp>
            <p:nvSpPr>
              <p:cNvPr id="3" name="Notes Placeholder 2"/>
              <p:cNvSpPr>
                <a:spLocks noGrp="1"/>
              </p:cNvSpPr>
              <p:nvPr>
                <p:ph type="body" idx="1"/>
              </p:nvPr>
            </p:nvSpPr>
            <p:spPr/>
            <p:txBody>
              <a:bodyPr/>
              <a:lstStyle/>
              <a:p>
                <a:r>
                  <a:rPr lang="en-US" dirty="0"/>
                  <a:t>Directional derivative : </a:t>
                </a:r>
              </a:p>
              <a:p>
                <a:endParaRPr lang="en-US" dirty="0"/>
              </a:p>
              <a:p>
                <a:r>
                  <a:rPr lang="en-US" dirty="0"/>
                  <a:t>The **directional derivative** is a **scalar**, not a vector. </a:t>
                </a:r>
              </a:p>
              <a:p>
                <a:endParaRPr lang="en-US" dirty="0"/>
              </a:p>
              <a:p>
                <a:r>
                  <a:rPr lang="en-US" dirty="0"/>
                  <a:t>It measures the rate of change of a function in a given direction. Specifically, it tells you how fast the function is increasing or decreasing as you move in that direction. While the gradient (which points in the direction of steepest ascent) is a vector, the directional derivative is the projection of the gradient onto the chosen direction, yielding a single number (a scalar) that represents the rate of change along that direction.</a:t>
                </a:r>
              </a:p>
              <a:p>
                <a:endParaRPr lang="en-US" dirty="0"/>
              </a:p>
              <a:p>
                <a:r>
                  <a:rPr lang="en-US" dirty="0"/>
                  <a:t>Mathematically, if you have a function \( f(x, y) \), and a unit vector \( \</a:t>
                </a:r>
                <a:r>
                  <a:rPr lang="en-US" dirty="0" err="1"/>
                  <a:t>mathbf</a:t>
                </a:r>
                <a:r>
                  <a:rPr lang="en-US" dirty="0"/>
                  <a:t>{v} \) representing the direction, the directional derivative \( D_{\</a:t>
                </a:r>
                <a:r>
                  <a:rPr lang="en-US" dirty="0" err="1"/>
                  <a:t>mathbf</a:t>
                </a:r>
                <a:r>
                  <a:rPr lang="en-US" dirty="0"/>
                  <a:t>{v}} f \) is given by:</a:t>
                </a:r>
              </a:p>
              <a:p>
                <a:endParaRPr lang="en-US" dirty="0"/>
              </a:p>
              <a:p>
                <a:pPr/>
                <a:r>
                  <a:rPr lang="en-US" i="0" dirty="0">
                    <a:latin typeface="Cambria Math" panose="02040503050406030204" pitchFamily="18" charset="0"/>
                  </a:rPr>
                  <a:t>\[</a:t>
                </a:r>
                <a:endParaRPr lang="en-US" dirty="0"/>
              </a:p>
              <a:p>
                <a:pPr/>
                <a:r>
                  <a:rPr lang="en-US" i="0" dirty="0">
                    <a:latin typeface="Cambria Math" panose="02040503050406030204" pitchFamily="18" charset="0"/>
                  </a:rPr>
                  <a:t>𝐷_{\</a:t>
                </a:r>
                <a:r>
                  <a:rPr lang="en-US" i="0" dirty="0" err="1">
                    <a:latin typeface="Cambria Math" panose="02040503050406030204" pitchFamily="18" charset="0"/>
                  </a:rPr>
                  <a:t>mathbf</a:t>
                </a:r>
                <a:r>
                  <a:rPr lang="en-US" i="0" dirty="0">
                    <a:latin typeface="Cambria Math" panose="02040503050406030204" pitchFamily="18" charset="0"/>
                  </a:rPr>
                  <a:t>{𝑣}</a:t>
                </a:r>
                <a:r>
                  <a:rPr lang="en-US" b="0" i="0" dirty="0">
                    <a:latin typeface="Cambria Math" panose="02040503050406030204" pitchFamily="18" charset="0"/>
                  </a:rPr>
                  <a:t>  } </a:t>
                </a:r>
                <a:r>
                  <a:rPr lang="en-US" i="0" dirty="0">
                    <a:latin typeface="Cambria Math" panose="02040503050406030204" pitchFamily="18" charset="0"/>
                  </a:rPr>
                  <a:t> 𝑓 = \</a:t>
                </a:r>
                <a:r>
                  <a:rPr lang="en-US" i="0" dirty="0" err="1">
                    <a:latin typeface="Cambria Math" panose="02040503050406030204" pitchFamily="18" charset="0"/>
                  </a:rPr>
                  <a:t>nabla</a:t>
                </a:r>
                <a:r>
                  <a:rPr lang="en-US" i="0" dirty="0">
                    <a:latin typeface="Cambria Math" panose="02040503050406030204" pitchFamily="18" charset="0"/>
                  </a:rPr>
                  <a:t> 𝑓 \</a:t>
                </a:r>
                <a:r>
                  <a:rPr lang="en-US" i="0" dirty="0" err="1">
                    <a:latin typeface="Cambria Math" panose="02040503050406030204" pitchFamily="18" charset="0"/>
                  </a:rPr>
                  <a:t>cdot</a:t>
                </a:r>
                <a:r>
                  <a:rPr lang="en-US" i="0" dirty="0">
                    <a:latin typeface="Cambria Math" panose="02040503050406030204" pitchFamily="18" charset="0"/>
                  </a:rPr>
                  <a:t> \</a:t>
                </a:r>
                <a:r>
                  <a:rPr lang="en-US" i="0" dirty="0" err="1">
                    <a:latin typeface="Cambria Math" panose="02040503050406030204" pitchFamily="18" charset="0"/>
                  </a:rPr>
                  <a:t>mathbf</a:t>
                </a:r>
                <a:r>
                  <a:rPr lang="en-US" i="0" dirty="0">
                    <a:latin typeface="Cambria Math" panose="02040503050406030204" pitchFamily="18" charset="0"/>
                  </a:rPr>
                  <a:t>{𝑣}</a:t>
                </a:r>
                <a:endParaRPr lang="en-US" dirty="0"/>
              </a:p>
              <a:p>
                <a:pPr/>
                <a:r>
                  <a:rPr lang="en-US" i="0" dirty="0">
                    <a:latin typeface="Cambria Math" panose="02040503050406030204" pitchFamily="18" charset="0"/>
                  </a:rPr>
                  <a:t>\]</a:t>
                </a:r>
                <a:endParaRPr lang="en-US" dirty="0"/>
              </a:p>
              <a:p>
                <a:endParaRPr lang="en-US" dirty="0"/>
              </a:p>
              <a:p>
                <a:r>
                  <a:rPr lang="en-US" dirty="0"/>
                  <a:t>This dot product results in a scalar value.</a:t>
                </a:r>
              </a:p>
            </p:txBody>
          </p:sp>
        </mc:Fallback>
      </mc:AlternateContent>
      <p:sp>
        <p:nvSpPr>
          <p:cNvPr id="4" name="Slide Number Placeholder 3"/>
          <p:cNvSpPr>
            <a:spLocks noGrp="1"/>
          </p:cNvSpPr>
          <p:nvPr>
            <p:ph type="sldNum" sz="quarter" idx="5"/>
          </p:nvPr>
        </p:nvSpPr>
        <p:spPr/>
        <p:txBody>
          <a:bodyPr/>
          <a:lstStyle/>
          <a:p>
            <a:fld id="{A6683EA7-010D-6A4F-AFB3-C0232086CED4}" type="slidenum">
              <a:rPr lang="en-US" smtClean="0"/>
              <a:t>31</a:t>
            </a:fld>
            <a:endParaRPr lang="en-US"/>
          </a:p>
        </p:txBody>
      </p:sp>
    </p:spTree>
    <p:extLst>
      <p:ext uri="{BB962C8B-B14F-4D97-AF65-F5344CB8AC3E}">
        <p14:creationId xmlns:p14="http://schemas.microsoft.com/office/powerpoint/2010/main" val="401935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46E0-A1AB-55EC-A48C-F6A79C2928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2EEE5-A6D8-4932-2DDD-0F70E9F470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1344B-9B8C-9CB0-8F77-B550BFAFB096}"/>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CA8694AD-2BCA-7D18-416B-C72C7452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39B50-95BE-1890-37F6-DB182D0C3652}"/>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95215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402F-76BB-45CE-23EA-E478932AE4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70C91E-E612-8685-5826-A48C94B83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9B1A0-6ED6-BE00-9FB8-54282052B800}"/>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19C2FB59-2973-50D7-D000-A8404F423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0DAA4-BBB7-98B0-C794-BE08C9B0F457}"/>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302287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9A6452-1424-B452-BDA5-964AF8552A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E469F-2D56-2716-954D-C66055BEDC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EBF74-D67C-1585-1349-983765711755}"/>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E430A51F-4DD7-04E7-28FD-AA3546CA5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9433B-8EC6-0A63-60BD-90A898E793DD}"/>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323215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1461-B52E-C72B-B831-B812A1771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779F6-C188-0A56-0BCC-D6011347F1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5766-4708-86ED-0877-F07D91917813}"/>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F0609100-5059-8572-BE0F-58F466E7D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4F718-D5A8-2131-D4DF-64475B354814}"/>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81754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9F51-770C-53D4-AF74-76FA5DB21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BF7E70-E3E1-72FF-E6F3-D34696618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890542-169F-3F13-F1FF-2143057BC156}"/>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9E786144-48A8-2884-C381-B68C036D8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51277-7FE4-736A-6F8F-9843B7A8335E}"/>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233170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191F-2E8F-2459-CB83-EC827E8BA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B894D-8E3F-59D8-19BC-E8CDBDB01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FE4DC1-B35C-D259-B4EE-C59A2A266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45D9A6-8CD2-B378-BCFC-0EBE04C644D0}"/>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6" name="Footer Placeholder 5">
            <a:extLst>
              <a:ext uri="{FF2B5EF4-FFF2-40B4-BE49-F238E27FC236}">
                <a16:creationId xmlns:a16="http://schemas.microsoft.com/office/drawing/2014/main" id="{0FABDEE9-F45B-0B35-13D5-9806A800F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FF19FA-16EF-5D84-892D-20C2551DDE64}"/>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305665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B804-9858-0AE4-922D-92A86B2C36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9B72A2-7BAC-4117-CB2C-132012C42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62CCF-CDDC-B055-B97D-319EDB400C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B6E535-D231-21BB-47F6-C25359CEB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88464-08F5-F315-C6B8-7D2EF9AC43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3F7CF-73A3-9C8A-8032-1310063EE279}"/>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8" name="Footer Placeholder 7">
            <a:extLst>
              <a:ext uri="{FF2B5EF4-FFF2-40B4-BE49-F238E27FC236}">
                <a16:creationId xmlns:a16="http://schemas.microsoft.com/office/drawing/2014/main" id="{704156A7-77CB-F339-69DF-5E014BC4E3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799242-B3EB-B853-EA83-2AE9A11F0F91}"/>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3754590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6687-917C-431E-4C06-1318F3A3E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4EA36-233E-727A-99A0-90DA18AB8138}"/>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4" name="Footer Placeholder 3">
            <a:extLst>
              <a:ext uri="{FF2B5EF4-FFF2-40B4-BE49-F238E27FC236}">
                <a16:creationId xmlns:a16="http://schemas.microsoft.com/office/drawing/2014/main" id="{BC47E8DA-4DC3-ACEF-3400-9BADD4B7B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08CEFB-70EF-19A1-2E6F-0777640844F6}"/>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5095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CAF47-833C-E274-C1EC-8CE64F4291D8}"/>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3" name="Footer Placeholder 2">
            <a:extLst>
              <a:ext uri="{FF2B5EF4-FFF2-40B4-BE49-F238E27FC236}">
                <a16:creationId xmlns:a16="http://schemas.microsoft.com/office/drawing/2014/main" id="{C9B7F204-C3F8-C073-B96B-16D473C2CC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CBD4E-F50D-0FB3-95EC-13E7AC7744D7}"/>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424899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CCE3-0EE9-72A5-1DF7-6CB21AEEFB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47CFC-23DB-6916-B8A3-139DBF7569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312B7C-7E1D-23EB-EB37-90AFD6369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C3469-60DF-A1A7-A210-E3D7894D997A}"/>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6" name="Footer Placeholder 5">
            <a:extLst>
              <a:ext uri="{FF2B5EF4-FFF2-40B4-BE49-F238E27FC236}">
                <a16:creationId xmlns:a16="http://schemas.microsoft.com/office/drawing/2014/main" id="{66AD0C2C-E2EF-3910-0C19-3DB09AE9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4849D-3C46-F656-0ADC-082EDB552EA9}"/>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099502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46D5-C25E-33C5-E0A9-CB2DC5621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D05130-9D75-7E47-9768-0FBA5302F1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A45C5E-77B6-A510-BC71-F71CEECFC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E5B53B-CF3A-BC26-F2F8-EFC9A190383B}"/>
              </a:ext>
            </a:extLst>
          </p:cNvPr>
          <p:cNvSpPr>
            <a:spLocks noGrp="1"/>
          </p:cNvSpPr>
          <p:nvPr>
            <p:ph type="dt" sz="half" idx="10"/>
          </p:nvPr>
        </p:nvSpPr>
        <p:spPr/>
        <p:txBody>
          <a:bodyPr/>
          <a:lstStyle/>
          <a:p>
            <a:fld id="{D19E4B3C-43C9-C846-9A92-BF72B4DF0572}" type="datetimeFigureOut">
              <a:rPr lang="en-US" smtClean="0"/>
              <a:t>10/1/2024</a:t>
            </a:fld>
            <a:endParaRPr lang="en-US"/>
          </a:p>
        </p:txBody>
      </p:sp>
      <p:sp>
        <p:nvSpPr>
          <p:cNvPr id="6" name="Footer Placeholder 5">
            <a:extLst>
              <a:ext uri="{FF2B5EF4-FFF2-40B4-BE49-F238E27FC236}">
                <a16:creationId xmlns:a16="http://schemas.microsoft.com/office/drawing/2014/main" id="{0C9DF343-E018-38CB-1B91-03FF3233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EC96A1-8F07-EDC5-5CB0-BAF3F8D7920A}"/>
              </a:ext>
            </a:extLst>
          </p:cNvPr>
          <p:cNvSpPr>
            <a:spLocks noGrp="1"/>
          </p:cNvSpPr>
          <p:nvPr>
            <p:ph type="sldNum" sz="quarter" idx="12"/>
          </p:nvPr>
        </p:nvSpPr>
        <p:spPr/>
        <p:txBody>
          <a:bodyPr/>
          <a:lstStyle/>
          <a:p>
            <a:fld id="{6B9FC7B5-209D-9E45-BB52-6F54596D03FC}" type="slidenum">
              <a:rPr lang="en-US" smtClean="0"/>
              <a:t>‹#›</a:t>
            </a:fld>
            <a:endParaRPr lang="en-US"/>
          </a:p>
        </p:txBody>
      </p:sp>
    </p:spTree>
    <p:extLst>
      <p:ext uri="{BB962C8B-B14F-4D97-AF65-F5344CB8AC3E}">
        <p14:creationId xmlns:p14="http://schemas.microsoft.com/office/powerpoint/2010/main" val="157951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E9A7EA-DE57-A2B8-8165-16CE5DDC5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AD6393-FA0C-D527-0F14-358333FB1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7B58C-605C-A935-6FED-5846A8E746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9E4B3C-43C9-C846-9A92-BF72B4DF0572}" type="datetimeFigureOut">
              <a:rPr lang="en-US" smtClean="0"/>
              <a:t>10/1/2024</a:t>
            </a:fld>
            <a:endParaRPr lang="en-US"/>
          </a:p>
        </p:txBody>
      </p:sp>
      <p:sp>
        <p:nvSpPr>
          <p:cNvPr id="5" name="Footer Placeholder 4">
            <a:extLst>
              <a:ext uri="{FF2B5EF4-FFF2-40B4-BE49-F238E27FC236}">
                <a16:creationId xmlns:a16="http://schemas.microsoft.com/office/drawing/2014/main" id="{547BA90D-3380-6BFF-8D6A-96AFFCC6A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37D68-F982-26A7-F184-C0A1B999B6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FC7B5-209D-9E45-BB52-6F54596D03FC}" type="slidenum">
              <a:rPr lang="en-US" smtClean="0"/>
              <a:t>‹#›</a:t>
            </a:fld>
            <a:endParaRPr lang="en-US"/>
          </a:p>
        </p:txBody>
      </p:sp>
    </p:spTree>
    <p:extLst>
      <p:ext uri="{BB962C8B-B14F-4D97-AF65-F5344CB8AC3E}">
        <p14:creationId xmlns:p14="http://schemas.microsoft.com/office/powerpoint/2010/main" val="2325995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5.png"/><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7.emf"/><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0A6D-61C1-E08C-0682-59E0A5CE53C6}"/>
              </a:ext>
            </a:extLst>
          </p:cNvPr>
          <p:cNvSpPr>
            <a:spLocks noGrp="1"/>
          </p:cNvSpPr>
          <p:nvPr>
            <p:ph type="ctrTitle"/>
          </p:nvPr>
        </p:nvSpPr>
        <p:spPr/>
        <p:txBody>
          <a:bodyPr>
            <a:normAutofit/>
          </a:bodyPr>
          <a:lstStyle/>
          <a:p>
            <a:r>
              <a:rPr lang="en-US" dirty="0">
                <a:solidFill>
                  <a:srgbClr val="212529"/>
                </a:solidFill>
                <a:latin typeface="-apple-system"/>
              </a:rPr>
              <a:t>Fitting models</a:t>
            </a:r>
            <a:br>
              <a:rPr lang="en-US" dirty="0">
                <a:solidFill>
                  <a:srgbClr val="212529"/>
                </a:solidFill>
                <a:latin typeface="-apple-system"/>
              </a:rPr>
            </a:br>
            <a:endParaRPr lang="en-US" dirty="0"/>
          </a:p>
        </p:txBody>
      </p:sp>
      <p:sp>
        <p:nvSpPr>
          <p:cNvPr id="6" name="Subtitle 2">
            <a:extLst>
              <a:ext uri="{FF2B5EF4-FFF2-40B4-BE49-F238E27FC236}">
                <a16:creationId xmlns:a16="http://schemas.microsoft.com/office/drawing/2014/main" id="{67157D68-BF36-C895-B1E7-35863FF886EA}"/>
              </a:ext>
            </a:extLst>
          </p:cNvPr>
          <p:cNvSpPr>
            <a:spLocks noGrp="1"/>
          </p:cNvSpPr>
          <p:nvPr>
            <p:ph type="subTitle" idx="1"/>
          </p:nvPr>
        </p:nvSpPr>
        <p:spPr>
          <a:xfrm>
            <a:off x="1524000" y="3078759"/>
            <a:ext cx="9144000" cy="1398863"/>
          </a:xfrm>
        </p:spPr>
        <p:txBody>
          <a:bodyPr/>
          <a:lstStyle/>
          <a:p>
            <a:r>
              <a:rPr lang="en-US" dirty="0"/>
              <a:t>Abdul Samad</a:t>
            </a:r>
          </a:p>
          <a:p>
            <a:r>
              <a:rPr lang="en-US" dirty="0"/>
              <a:t>Adapted from Prof. Simon Prince </a:t>
            </a:r>
          </a:p>
          <a:p>
            <a:endParaRPr lang="en-CA" dirty="0">
              <a:solidFill>
                <a:srgbClr val="212529"/>
              </a:solidFill>
              <a:latin typeface="-apple-system"/>
            </a:endParaRPr>
          </a:p>
        </p:txBody>
      </p:sp>
    </p:spTree>
    <p:extLst>
      <p:ext uri="{BB962C8B-B14F-4D97-AF65-F5344CB8AC3E}">
        <p14:creationId xmlns:p14="http://schemas.microsoft.com/office/powerpoint/2010/main" val="153407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F2E499-1293-C825-AB14-10E6F7E395E8}"/>
              </a:ext>
            </a:extLst>
          </p:cNvPr>
          <p:cNvPicPr>
            <a:picLocks noChangeAspect="1"/>
          </p:cNvPicPr>
          <p:nvPr/>
        </p:nvPicPr>
        <p:blipFill>
          <a:blip r:embed="rId2"/>
          <a:stretch>
            <a:fillRect/>
          </a:stretch>
        </p:blipFill>
        <p:spPr>
          <a:xfrm>
            <a:off x="1570615" y="1489306"/>
            <a:ext cx="8936279" cy="4610279"/>
          </a:xfrm>
          <a:prstGeom prst="rect">
            <a:avLst/>
          </a:prstGeom>
        </p:spPr>
      </p:pic>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Tree>
    <p:extLst>
      <p:ext uri="{BB962C8B-B14F-4D97-AF65-F5344CB8AC3E}">
        <p14:creationId xmlns:p14="http://schemas.microsoft.com/office/powerpoint/2010/main" val="42958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C0F00F-278B-1CC9-059B-79803CDBF8F2}"/>
              </a:ext>
            </a:extLst>
          </p:cNvPr>
          <p:cNvPicPr>
            <a:picLocks noChangeAspect="1"/>
          </p:cNvPicPr>
          <p:nvPr/>
        </p:nvPicPr>
        <p:blipFill>
          <a:blip r:embed="rId2"/>
          <a:stretch>
            <a:fillRect/>
          </a:stretch>
        </p:blipFill>
        <p:spPr>
          <a:xfrm>
            <a:off x="1570615" y="1489306"/>
            <a:ext cx="8936279" cy="4610279"/>
          </a:xfrm>
          <a:prstGeom prst="rect">
            <a:avLst/>
          </a:prstGeom>
        </p:spPr>
      </p:pic>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Tree>
    <p:extLst>
      <p:ext uri="{BB962C8B-B14F-4D97-AF65-F5344CB8AC3E}">
        <p14:creationId xmlns:p14="http://schemas.microsoft.com/office/powerpoint/2010/main" val="160492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pic>
        <p:nvPicPr>
          <p:cNvPr id="8" name="Picture 7">
            <a:extLst>
              <a:ext uri="{FF2B5EF4-FFF2-40B4-BE49-F238E27FC236}">
                <a16:creationId xmlns:a16="http://schemas.microsoft.com/office/drawing/2014/main" id="{2EA9F0A3-A97A-7A6E-35F1-F96645D86274}"/>
              </a:ext>
            </a:extLst>
          </p:cNvPr>
          <p:cNvPicPr>
            <a:picLocks noChangeAspect="1"/>
          </p:cNvPicPr>
          <p:nvPr/>
        </p:nvPicPr>
        <p:blipFill>
          <a:blip r:embed="rId2"/>
          <a:stretch>
            <a:fillRect/>
          </a:stretch>
        </p:blipFill>
        <p:spPr>
          <a:xfrm>
            <a:off x="1570615" y="1489306"/>
            <a:ext cx="8936279" cy="4610279"/>
          </a:xfrm>
          <a:prstGeom prst="rect">
            <a:avLst/>
          </a:prstGeom>
        </p:spPr>
      </p:pic>
    </p:spTree>
    <p:extLst>
      <p:ext uri="{BB962C8B-B14F-4D97-AF65-F5344CB8AC3E}">
        <p14:creationId xmlns:p14="http://schemas.microsoft.com/office/powerpoint/2010/main" val="378438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
        <p:nvSpPr>
          <p:cNvPr id="5" name="TextBox 4">
            <a:extLst>
              <a:ext uri="{FF2B5EF4-FFF2-40B4-BE49-F238E27FC236}">
                <a16:creationId xmlns:a16="http://schemas.microsoft.com/office/drawing/2014/main" id="{ECBE0E72-EFD0-C671-6900-0AD886836A4A}"/>
              </a:ext>
            </a:extLst>
          </p:cNvPr>
          <p:cNvSpPr txBox="1"/>
          <p:nvPr/>
        </p:nvSpPr>
        <p:spPr>
          <a:xfrm>
            <a:off x="3085032" y="6298250"/>
            <a:ext cx="5221480" cy="369332"/>
          </a:xfrm>
          <a:prstGeom prst="rect">
            <a:avLst/>
          </a:prstGeom>
          <a:noFill/>
        </p:spPr>
        <p:txBody>
          <a:bodyPr wrap="square" rtlCol="0">
            <a:spAutoFit/>
          </a:bodyPr>
          <a:lstStyle/>
          <a:p>
            <a:pPr algn="ctr"/>
            <a:r>
              <a:rPr lang="en-US" dirty="0"/>
              <a:t>This technique is known as </a:t>
            </a:r>
            <a:r>
              <a:rPr lang="en-US" dirty="0">
                <a:solidFill>
                  <a:srgbClr val="D18362"/>
                </a:solidFill>
              </a:rPr>
              <a:t>gradient descent</a:t>
            </a:r>
          </a:p>
        </p:txBody>
      </p:sp>
      <p:pic>
        <p:nvPicPr>
          <p:cNvPr id="7" name="Picture 6">
            <a:extLst>
              <a:ext uri="{FF2B5EF4-FFF2-40B4-BE49-F238E27FC236}">
                <a16:creationId xmlns:a16="http://schemas.microsoft.com/office/drawing/2014/main" id="{B0968912-B40E-BE31-799D-544D4F795C52}"/>
              </a:ext>
            </a:extLst>
          </p:cNvPr>
          <p:cNvPicPr>
            <a:picLocks noChangeAspect="1"/>
          </p:cNvPicPr>
          <p:nvPr/>
        </p:nvPicPr>
        <p:blipFill>
          <a:blip r:embed="rId2"/>
          <a:stretch>
            <a:fillRect/>
          </a:stretch>
        </p:blipFill>
        <p:spPr>
          <a:xfrm>
            <a:off x="1570615" y="1489306"/>
            <a:ext cx="8936279" cy="4610279"/>
          </a:xfrm>
          <a:prstGeom prst="rect">
            <a:avLst/>
          </a:prstGeom>
        </p:spPr>
      </p:pic>
    </p:spTree>
    <p:extLst>
      <p:ext uri="{BB962C8B-B14F-4D97-AF65-F5344CB8AC3E}">
        <p14:creationId xmlns:p14="http://schemas.microsoft.com/office/powerpoint/2010/main" val="2784218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solidFill>
                  <a:srgbClr val="CB8362"/>
                </a:solidFill>
              </a:rPr>
              <a:t>Maths</a:t>
            </a:r>
            <a:r>
              <a:rPr lang="en-US" dirty="0">
                <a:solidFill>
                  <a:srgbClr val="CB8362"/>
                </a:solidFill>
              </a:rPr>
              <a:t> overview</a:t>
            </a:r>
          </a:p>
          <a:p>
            <a:r>
              <a:rPr lang="en-US" dirty="0"/>
              <a:t>Gradient descent algorithm</a:t>
            </a:r>
          </a:p>
          <a:p>
            <a:r>
              <a:rPr lang="en-US" dirty="0"/>
              <a:t>Linear regression example</a:t>
            </a:r>
          </a:p>
          <a:p>
            <a:r>
              <a:rPr lang="en-US" dirty="0"/>
              <a:t>Gabor model example</a:t>
            </a:r>
          </a:p>
          <a:p>
            <a:r>
              <a:rPr lang="en-US" dirty="0"/>
              <a:t>Stochastic gradient descent</a:t>
            </a:r>
          </a:p>
          <a:p>
            <a:r>
              <a:rPr lang="en-US" dirty="0"/>
              <a:t>Momentum</a:t>
            </a:r>
          </a:p>
          <a:p>
            <a:r>
              <a:rPr lang="en-US" dirty="0"/>
              <a:t>Adam</a:t>
            </a:r>
          </a:p>
          <a:p>
            <a:endParaRPr lang="en-US" dirty="0"/>
          </a:p>
        </p:txBody>
      </p:sp>
    </p:spTree>
    <p:extLst>
      <p:ext uri="{BB962C8B-B14F-4D97-AF65-F5344CB8AC3E}">
        <p14:creationId xmlns:p14="http://schemas.microsoft.com/office/powerpoint/2010/main" val="183475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8263AF3-A12B-E7A8-C951-148A5DD1937F}"/>
                  </a:ext>
                </a:extLst>
              </p14:cNvPr>
              <p14:cNvContentPartPr/>
              <p14:nvPr/>
            </p14:nvContentPartPr>
            <p14:xfrm>
              <a:off x="5919120" y="2729520"/>
              <a:ext cx="1368360" cy="1544760"/>
            </p14:xfrm>
          </p:contentPart>
        </mc:Choice>
        <mc:Fallback>
          <p:pic>
            <p:nvPicPr>
              <p:cNvPr id="5" name="Ink 4">
                <a:extLst>
                  <a:ext uri="{FF2B5EF4-FFF2-40B4-BE49-F238E27FC236}">
                    <a16:creationId xmlns:a16="http://schemas.microsoft.com/office/drawing/2014/main" id="{B8263AF3-A12B-E7A8-C951-148A5DD1937F}"/>
                  </a:ext>
                </a:extLst>
              </p:cNvPr>
              <p:cNvPicPr/>
              <p:nvPr/>
            </p:nvPicPr>
            <p:blipFill>
              <a:blip r:embed="rId5"/>
              <a:stretch>
                <a:fillRect/>
              </a:stretch>
            </p:blipFill>
            <p:spPr>
              <a:xfrm>
                <a:off x="5909760" y="2720160"/>
                <a:ext cx="1387080" cy="1563480"/>
              </a:xfrm>
              <a:prstGeom prst="rect">
                <a:avLst/>
              </a:prstGeom>
            </p:spPr>
          </p:pic>
        </mc:Fallback>
      </mc:AlternateContent>
    </p:spTree>
    <p:extLst>
      <p:ext uri="{BB962C8B-B14F-4D97-AF65-F5344CB8AC3E}">
        <p14:creationId xmlns:p14="http://schemas.microsoft.com/office/powerpoint/2010/main" val="2697587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p:sp>
        <p:nvSpPr>
          <p:cNvPr id="13" name="Oval 12">
            <a:extLst>
              <a:ext uri="{FF2B5EF4-FFF2-40B4-BE49-F238E27FC236}">
                <a16:creationId xmlns:a16="http://schemas.microsoft.com/office/drawing/2014/main" id="{296D953D-0994-EB93-3CE9-A3E706CD801A}"/>
              </a:ext>
            </a:extLst>
          </p:cNvPr>
          <p:cNvSpPr/>
          <p:nvPr/>
        </p:nvSpPr>
        <p:spPr>
          <a:xfrm>
            <a:off x="4996542" y="463731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218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p:cxnSp>
        <p:nvCxnSpPr>
          <p:cNvPr id="6" name="Straight Arrow Connector 5">
            <a:extLst>
              <a:ext uri="{FF2B5EF4-FFF2-40B4-BE49-F238E27FC236}">
                <a16:creationId xmlns:a16="http://schemas.microsoft.com/office/drawing/2014/main" id="{45CD0C46-77F7-78EC-BF7D-A10DDCE749AA}"/>
              </a:ext>
            </a:extLst>
          </p:cNvPr>
          <p:cNvCxnSpPr/>
          <p:nvPr/>
        </p:nvCxnSpPr>
        <p:spPr>
          <a:xfrm>
            <a:off x="5791200"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96D953D-0994-EB93-3CE9-A3E706CD801A}"/>
              </a:ext>
            </a:extLst>
          </p:cNvPr>
          <p:cNvSpPr/>
          <p:nvPr/>
        </p:nvSpPr>
        <p:spPr>
          <a:xfrm>
            <a:off x="4996542" y="463731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9EA3B9-D136-90B0-6AA6-997BE28D659D}"/>
              </a:ext>
            </a:extLst>
          </p:cNvPr>
          <p:cNvSpPr/>
          <p:nvPr/>
        </p:nvSpPr>
        <p:spPr>
          <a:xfrm>
            <a:off x="5698671"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505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p:cxnSp>
        <p:nvCxnSpPr>
          <p:cNvPr id="6" name="Straight Arrow Connector 5">
            <a:extLst>
              <a:ext uri="{FF2B5EF4-FFF2-40B4-BE49-F238E27FC236}">
                <a16:creationId xmlns:a16="http://schemas.microsoft.com/office/drawing/2014/main" id="{45CD0C46-77F7-78EC-BF7D-A10DDCE749AA}"/>
              </a:ext>
            </a:extLst>
          </p:cNvPr>
          <p:cNvCxnSpPr/>
          <p:nvPr/>
        </p:nvCxnSpPr>
        <p:spPr>
          <a:xfrm>
            <a:off x="5791200"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D451D3-56BC-65D5-E131-B9D4B543826C}"/>
              </a:ext>
            </a:extLst>
          </p:cNvPr>
          <p:cNvCxnSpPr>
            <a:cxnSpLocks/>
          </p:cNvCxnSpPr>
          <p:nvPr/>
        </p:nvCxnSpPr>
        <p:spPr>
          <a:xfrm>
            <a:off x="6487886" y="3548742"/>
            <a:ext cx="28488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96D953D-0994-EB93-3CE9-A3E706CD801A}"/>
              </a:ext>
            </a:extLst>
          </p:cNvPr>
          <p:cNvSpPr/>
          <p:nvPr/>
        </p:nvSpPr>
        <p:spPr>
          <a:xfrm>
            <a:off x="4996542" y="463731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9B28E5-B091-8719-310D-699F8DD9075F}"/>
              </a:ext>
            </a:extLst>
          </p:cNvPr>
          <p:cNvSpPr/>
          <p:nvPr/>
        </p:nvSpPr>
        <p:spPr>
          <a:xfrm>
            <a:off x="6395357" y="3450772"/>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9EA3B9-D136-90B0-6AA6-997BE28D659D}"/>
              </a:ext>
            </a:extLst>
          </p:cNvPr>
          <p:cNvSpPr/>
          <p:nvPr/>
        </p:nvSpPr>
        <p:spPr>
          <a:xfrm>
            <a:off x="5698671"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624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p:cxnSp>
        <p:nvCxnSpPr>
          <p:cNvPr id="6" name="Straight Arrow Connector 5">
            <a:extLst>
              <a:ext uri="{FF2B5EF4-FFF2-40B4-BE49-F238E27FC236}">
                <a16:creationId xmlns:a16="http://schemas.microsoft.com/office/drawing/2014/main" id="{45CD0C46-77F7-78EC-BF7D-A10DDCE749AA}"/>
              </a:ext>
            </a:extLst>
          </p:cNvPr>
          <p:cNvCxnSpPr/>
          <p:nvPr/>
        </p:nvCxnSpPr>
        <p:spPr>
          <a:xfrm>
            <a:off x="5791200"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D451D3-56BC-65D5-E131-B9D4B543826C}"/>
              </a:ext>
            </a:extLst>
          </p:cNvPr>
          <p:cNvCxnSpPr>
            <a:cxnSpLocks/>
          </p:cNvCxnSpPr>
          <p:nvPr/>
        </p:nvCxnSpPr>
        <p:spPr>
          <a:xfrm>
            <a:off x="6487886" y="3548742"/>
            <a:ext cx="28488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9049BC5-9C29-8295-71C2-A1EF054068D6}"/>
              </a:ext>
            </a:extLst>
          </p:cNvPr>
          <p:cNvCxnSpPr>
            <a:cxnSpLocks/>
          </p:cNvCxnSpPr>
          <p:nvPr/>
        </p:nvCxnSpPr>
        <p:spPr>
          <a:xfrm flipH="1">
            <a:off x="2928256"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96D953D-0994-EB93-3CE9-A3E706CD801A}"/>
              </a:ext>
            </a:extLst>
          </p:cNvPr>
          <p:cNvSpPr/>
          <p:nvPr/>
        </p:nvSpPr>
        <p:spPr>
          <a:xfrm>
            <a:off x="4996542" y="463731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9B28E5-B091-8719-310D-699F8DD9075F}"/>
              </a:ext>
            </a:extLst>
          </p:cNvPr>
          <p:cNvSpPr/>
          <p:nvPr/>
        </p:nvSpPr>
        <p:spPr>
          <a:xfrm>
            <a:off x="6395357" y="3450772"/>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9EA3B9-D136-90B0-6AA6-997BE28D659D}"/>
              </a:ext>
            </a:extLst>
          </p:cNvPr>
          <p:cNvSpPr/>
          <p:nvPr/>
        </p:nvSpPr>
        <p:spPr>
          <a:xfrm>
            <a:off x="5698671"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2FC21C-3A42-7BA8-6306-52F2FB4A08B2}"/>
              </a:ext>
            </a:extLst>
          </p:cNvPr>
          <p:cNvSpPr/>
          <p:nvPr/>
        </p:nvSpPr>
        <p:spPr>
          <a:xfrm>
            <a:off x="4283527"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2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8E501E-9BA9-D5A8-6F39-CF745D3F3AA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22762" y="1763485"/>
            <a:ext cx="11760009" cy="3385457"/>
          </a:xfrm>
        </p:spPr>
      </p:pic>
      <p:sp>
        <p:nvSpPr>
          <p:cNvPr id="23" name="Content Placeholder 2">
            <a:extLst>
              <a:ext uri="{FF2B5EF4-FFF2-40B4-BE49-F238E27FC236}">
                <a16:creationId xmlns:a16="http://schemas.microsoft.com/office/drawing/2014/main" id="{7C5D9178-00A1-271F-6142-6D81934C3299}"/>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Univariate regression problem (one output, real value</a:t>
            </a:r>
          </a:p>
        </p:txBody>
      </p:sp>
      <p:sp>
        <p:nvSpPr>
          <p:cNvPr id="24" name="Title 1">
            <a:extLst>
              <a:ext uri="{FF2B5EF4-FFF2-40B4-BE49-F238E27FC236}">
                <a16:creationId xmlns:a16="http://schemas.microsoft.com/office/drawing/2014/main" id="{FC09EB54-C920-DB6F-2D47-91DAECB07985}"/>
              </a:ext>
            </a:extLst>
          </p:cNvPr>
          <p:cNvSpPr>
            <a:spLocks noGrp="1"/>
          </p:cNvSpPr>
          <p:nvPr>
            <p:ph type="title"/>
          </p:nvPr>
        </p:nvSpPr>
        <p:spPr>
          <a:xfrm>
            <a:off x="609594" y="365125"/>
            <a:ext cx="10515600" cy="1325563"/>
          </a:xfrm>
        </p:spPr>
        <p:txBody>
          <a:bodyPr/>
          <a:lstStyle/>
          <a:p>
            <a:r>
              <a:rPr lang="en-US" dirty="0"/>
              <a:t>Regression</a:t>
            </a:r>
          </a:p>
        </p:txBody>
      </p:sp>
    </p:spTree>
    <p:extLst>
      <p:ext uri="{BB962C8B-B14F-4D97-AF65-F5344CB8AC3E}">
        <p14:creationId xmlns:p14="http://schemas.microsoft.com/office/powerpoint/2010/main" val="14364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1F63-7310-E4EF-8271-BFF8AFDF9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17A5F-6097-EEBB-5CCE-B92115643657}"/>
              </a:ext>
            </a:extLst>
          </p:cNvPr>
          <p:cNvSpPr>
            <a:spLocks noGrp="1"/>
          </p:cNvSpPr>
          <p:nvPr>
            <p:ph idx="1"/>
          </p:nvPr>
        </p:nvSpPr>
        <p:spPr/>
        <p:txBody>
          <a:bodyPr/>
          <a:lstStyle/>
          <a:p>
            <a:endParaRPr lang="en-US"/>
          </a:p>
        </p:txBody>
      </p:sp>
      <p:pic>
        <p:nvPicPr>
          <p:cNvPr id="1026" name="Picture 2" descr="Quadratic Function - Parabola">
            <a:extLst>
              <a:ext uri="{FF2B5EF4-FFF2-40B4-BE49-F238E27FC236}">
                <a16:creationId xmlns:a16="http://schemas.microsoft.com/office/drawing/2014/main" id="{0C4C7E30-8DEB-351D-3001-E54937836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0"/>
            <a:ext cx="120665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E0A638-1CC1-7669-607C-00A9F7C3AEB4}"/>
              </a:ext>
            </a:extLst>
          </p:cNvPr>
          <p:cNvPicPr>
            <a:picLocks noChangeAspect="1"/>
          </p:cNvPicPr>
          <p:nvPr/>
        </p:nvPicPr>
        <p:blipFill>
          <a:blip r:embed="rId3"/>
          <a:stretch>
            <a:fillRect/>
          </a:stretch>
        </p:blipFill>
        <p:spPr>
          <a:xfrm>
            <a:off x="8408306" y="2265135"/>
            <a:ext cx="1856922" cy="740845"/>
          </a:xfrm>
          <a:prstGeom prst="rect">
            <a:avLst/>
          </a:prstGeom>
        </p:spPr>
      </p:pic>
      <p:cxnSp>
        <p:nvCxnSpPr>
          <p:cNvPr id="6" name="Straight Arrow Connector 5">
            <a:extLst>
              <a:ext uri="{FF2B5EF4-FFF2-40B4-BE49-F238E27FC236}">
                <a16:creationId xmlns:a16="http://schemas.microsoft.com/office/drawing/2014/main" id="{45CD0C46-77F7-78EC-BF7D-A10DDCE749AA}"/>
              </a:ext>
            </a:extLst>
          </p:cNvPr>
          <p:cNvCxnSpPr/>
          <p:nvPr/>
        </p:nvCxnSpPr>
        <p:spPr>
          <a:xfrm>
            <a:off x="5791200"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4887A4F-DA2F-16A4-F927-8BA754928703}"/>
              </a:ext>
            </a:extLst>
          </p:cNvPr>
          <p:cNvCxnSpPr>
            <a:cxnSpLocks/>
          </p:cNvCxnSpPr>
          <p:nvPr/>
        </p:nvCxnSpPr>
        <p:spPr>
          <a:xfrm flipH="1">
            <a:off x="838200" y="3548742"/>
            <a:ext cx="283028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D451D3-56BC-65D5-E131-B9D4B543826C}"/>
              </a:ext>
            </a:extLst>
          </p:cNvPr>
          <p:cNvCxnSpPr>
            <a:cxnSpLocks/>
          </p:cNvCxnSpPr>
          <p:nvPr/>
        </p:nvCxnSpPr>
        <p:spPr>
          <a:xfrm>
            <a:off x="6487886" y="3548742"/>
            <a:ext cx="28488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9049BC5-9C29-8295-71C2-A1EF054068D6}"/>
              </a:ext>
            </a:extLst>
          </p:cNvPr>
          <p:cNvCxnSpPr>
            <a:cxnSpLocks/>
          </p:cNvCxnSpPr>
          <p:nvPr/>
        </p:nvCxnSpPr>
        <p:spPr>
          <a:xfrm flipH="1">
            <a:off x="2928256" y="4408714"/>
            <a:ext cx="141514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96D953D-0994-EB93-3CE9-A3E706CD801A}"/>
              </a:ext>
            </a:extLst>
          </p:cNvPr>
          <p:cNvSpPr/>
          <p:nvPr/>
        </p:nvSpPr>
        <p:spPr>
          <a:xfrm>
            <a:off x="4996542" y="463731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9B28E5-B091-8719-310D-699F8DD9075F}"/>
              </a:ext>
            </a:extLst>
          </p:cNvPr>
          <p:cNvSpPr/>
          <p:nvPr/>
        </p:nvSpPr>
        <p:spPr>
          <a:xfrm>
            <a:off x="6395357" y="3450772"/>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9EA3B9-D136-90B0-6AA6-997BE28D659D}"/>
              </a:ext>
            </a:extLst>
          </p:cNvPr>
          <p:cNvSpPr/>
          <p:nvPr/>
        </p:nvSpPr>
        <p:spPr>
          <a:xfrm>
            <a:off x="5698671"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98CC5FC-8C9E-5D32-20FB-EFDDE33A5441}"/>
              </a:ext>
            </a:extLst>
          </p:cNvPr>
          <p:cNvSpPr/>
          <p:nvPr/>
        </p:nvSpPr>
        <p:spPr>
          <a:xfrm>
            <a:off x="3597727" y="3466420"/>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2FC21C-3A42-7BA8-6306-52F2FB4A08B2}"/>
              </a:ext>
            </a:extLst>
          </p:cNvPr>
          <p:cNvSpPr/>
          <p:nvPr/>
        </p:nvSpPr>
        <p:spPr>
          <a:xfrm>
            <a:off x="4283527" y="4316185"/>
            <a:ext cx="185057" cy="185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50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solidFill>
                  <a:srgbClr val="CB8362"/>
                </a:solidFill>
              </a:rPr>
              <a:t>Gradient descent algorithm</a:t>
            </a:r>
          </a:p>
          <a:p>
            <a:r>
              <a:rPr lang="en-US" dirty="0"/>
              <a:t>Linear regression example</a:t>
            </a:r>
          </a:p>
          <a:p>
            <a:r>
              <a:rPr lang="en-US" dirty="0"/>
              <a:t>Gabor model example</a:t>
            </a:r>
          </a:p>
          <a:p>
            <a:r>
              <a:rPr lang="en-US" dirty="0"/>
              <a:t>Stochastic gradient descent</a:t>
            </a:r>
          </a:p>
          <a:p>
            <a:r>
              <a:rPr lang="en-US" dirty="0"/>
              <a:t>Momentum</a:t>
            </a:r>
          </a:p>
          <a:p>
            <a:r>
              <a:rPr lang="en-US" dirty="0"/>
              <a:t>Adam</a:t>
            </a:r>
          </a:p>
          <a:p>
            <a:endParaRPr lang="en-US" dirty="0"/>
          </a:p>
        </p:txBody>
      </p:sp>
    </p:spTree>
    <p:extLst>
      <p:ext uri="{BB962C8B-B14F-4D97-AF65-F5344CB8AC3E}">
        <p14:creationId xmlns:p14="http://schemas.microsoft.com/office/powerpoint/2010/main" val="57656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6889-8973-9C38-87EC-E4849DA493D3}"/>
              </a:ext>
            </a:extLst>
          </p:cNvPr>
          <p:cNvSpPr>
            <a:spLocks noGrp="1"/>
          </p:cNvSpPr>
          <p:nvPr>
            <p:ph type="title"/>
          </p:nvPr>
        </p:nvSpPr>
        <p:spPr/>
        <p:txBody>
          <a:bodyPr/>
          <a:lstStyle/>
          <a:p>
            <a:r>
              <a:rPr lang="en-US" dirty="0"/>
              <a:t>Gradient descent algorithm</a:t>
            </a:r>
          </a:p>
        </p:txBody>
      </p:sp>
      <p:pic>
        <p:nvPicPr>
          <p:cNvPr id="4" name="Picture 3">
            <a:extLst>
              <a:ext uri="{FF2B5EF4-FFF2-40B4-BE49-F238E27FC236}">
                <a16:creationId xmlns:a16="http://schemas.microsoft.com/office/drawing/2014/main" id="{4F3A6029-12A5-377A-BA21-DBC338207272}"/>
              </a:ext>
            </a:extLst>
          </p:cNvPr>
          <p:cNvPicPr>
            <a:picLocks noChangeAspect="1"/>
          </p:cNvPicPr>
          <p:nvPr/>
        </p:nvPicPr>
        <p:blipFill>
          <a:blip r:embed="rId2"/>
          <a:stretch>
            <a:fillRect/>
          </a:stretch>
        </p:blipFill>
        <p:spPr>
          <a:xfrm>
            <a:off x="1650823" y="1428750"/>
            <a:ext cx="8890353" cy="5064125"/>
          </a:xfrm>
          <a:prstGeom prst="rect">
            <a:avLst/>
          </a:prstGeom>
        </p:spPr>
      </p:pic>
    </p:spTree>
    <p:extLst>
      <p:ext uri="{BB962C8B-B14F-4D97-AF65-F5344CB8AC3E}">
        <p14:creationId xmlns:p14="http://schemas.microsoft.com/office/powerpoint/2010/main" val="214896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t>Gradient descent algorithm</a:t>
            </a:r>
          </a:p>
          <a:p>
            <a:r>
              <a:rPr lang="en-US" dirty="0">
                <a:solidFill>
                  <a:srgbClr val="CB8362"/>
                </a:solidFill>
              </a:rPr>
              <a:t>Linear regression example</a:t>
            </a:r>
          </a:p>
          <a:p>
            <a:r>
              <a:rPr lang="en-US" dirty="0"/>
              <a:t>Gabor model example</a:t>
            </a:r>
          </a:p>
          <a:p>
            <a:r>
              <a:rPr lang="en-US" dirty="0"/>
              <a:t>Stochastic gradient descent</a:t>
            </a:r>
          </a:p>
          <a:p>
            <a:r>
              <a:rPr lang="en-US" dirty="0"/>
              <a:t>Momentum</a:t>
            </a:r>
          </a:p>
          <a:p>
            <a:r>
              <a:rPr lang="en-US" dirty="0"/>
              <a:t>Adam</a:t>
            </a:r>
          </a:p>
          <a:p>
            <a:endParaRPr lang="en-US" dirty="0"/>
          </a:p>
        </p:txBody>
      </p:sp>
    </p:spTree>
    <p:extLst>
      <p:ext uri="{BB962C8B-B14F-4D97-AF65-F5344CB8AC3E}">
        <p14:creationId xmlns:p14="http://schemas.microsoft.com/office/powerpoint/2010/main" val="2632122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76E2-0226-60D2-51CB-565599DE700F}"/>
              </a:ext>
            </a:extLst>
          </p:cNvPr>
          <p:cNvSpPr>
            <a:spLocks noGrp="1"/>
          </p:cNvSpPr>
          <p:nvPr>
            <p:ph type="title"/>
          </p:nvPr>
        </p:nvSpPr>
        <p:spPr/>
        <p:txBody>
          <a:bodyPr/>
          <a:lstStyle/>
          <a:p>
            <a:r>
              <a:rPr lang="en-US" dirty="0"/>
              <a:t>Gradient descent</a:t>
            </a:r>
          </a:p>
        </p:txBody>
      </p:sp>
      <p:sp>
        <p:nvSpPr>
          <p:cNvPr id="7" name="Rectangle 6">
            <a:extLst>
              <a:ext uri="{FF2B5EF4-FFF2-40B4-BE49-F238E27FC236}">
                <a16:creationId xmlns:a16="http://schemas.microsoft.com/office/drawing/2014/main" id="{6142F3E1-C6BA-E123-1DCB-B58C02B7D599}"/>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1CF8D5A-0A2C-96B2-B712-A71D2491C1F8}"/>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pic>
        <p:nvPicPr>
          <p:cNvPr id="35" name="Picture 34">
            <a:extLst>
              <a:ext uri="{FF2B5EF4-FFF2-40B4-BE49-F238E27FC236}">
                <a16:creationId xmlns:a16="http://schemas.microsoft.com/office/drawing/2014/main" id="{AAC50D99-916E-DC45-4BF6-70D0FAAAD99D}"/>
              </a:ext>
            </a:extLst>
          </p:cNvPr>
          <p:cNvPicPr>
            <a:picLocks noChangeAspect="1"/>
          </p:cNvPicPr>
          <p:nvPr/>
        </p:nvPicPr>
        <p:blipFill>
          <a:blip r:embed="rId2"/>
          <a:stretch>
            <a:fillRect/>
          </a:stretch>
        </p:blipFill>
        <p:spPr>
          <a:xfrm>
            <a:off x="6705600" y="2367210"/>
            <a:ext cx="3668486" cy="1380163"/>
          </a:xfrm>
          <a:prstGeom prst="rect">
            <a:avLst/>
          </a:prstGeom>
        </p:spPr>
      </p:pic>
      <p:pic>
        <p:nvPicPr>
          <p:cNvPr id="3" name="Picture 2">
            <a:extLst>
              <a:ext uri="{FF2B5EF4-FFF2-40B4-BE49-F238E27FC236}">
                <a16:creationId xmlns:a16="http://schemas.microsoft.com/office/drawing/2014/main" id="{FDD8CAF9-5EE8-3D50-042D-51D3AEBA2B39}"/>
              </a:ext>
            </a:extLst>
          </p:cNvPr>
          <p:cNvPicPr>
            <a:picLocks noChangeAspect="1"/>
          </p:cNvPicPr>
          <p:nvPr/>
        </p:nvPicPr>
        <p:blipFill rotWithShape="1">
          <a:blip r:embed="rId3"/>
          <a:srcRect r="49901"/>
          <a:stretch/>
        </p:blipFill>
        <p:spPr>
          <a:xfrm>
            <a:off x="324432" y="1336776"/>
            <a:ext cx="5211748" cy="5258756"/>
          </a:xfrm>
          <a:prstGeom prst="rect">
            <a:avLst/>
          </a:prstGeom>
        </p:spPr>
      </p:pic>
    </p:spTree>
    <p:extLst>
      <p:ext uri="{BB962C8B-B14F-4D97-AF65-F5344CB8AC3E}">
        <p14:creationId xmlns:p14="http://schemas.microsoft.com/office/powerpoint/2010/main" val="3655154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C3B608-D3BF-0A26-0788-EB6722EB5E62}"/>
              </a:ext>
            </a:extLst>
          </p:cNvPr>
          <p:cNvSpPr>
            <a:spLocks noGrp="1"/>
          </p:cNvSpPr>
          <p:nvPr>
            <p:ph type="title"/>
          </p:nvPr>
        </p:nvSpPr>
        <p:spPr>
          <a:xfrm>
            <a:off x="838200" y="365125"/>
            <a:ext cx="10515600" cy="1325563"/>
          </a:xfrm>
        </p:spPr>
        <p:txBody>
          <a:bodyPr/>
          <a:lstStyle/>
          <a:p>
            <a:r>
              <a:rPr lang="en-US" dirty="0"/>
              <a:t>Gradient descent</a:t>
            </a:r>
          </a:p>
        </p:txBody>
      </p:sp>
      <p:sp>
        <p:nvSpPr>
          <p:cNvPr id="5" name="Rectangle 4">
            <a:extLst>
              <a:ext uri="{FF2B5EF4-FFF2-40B4-BE49-F238E27FC236}">
                <a16:creationId xmlns:a16="http://schemas.microsoft.com/office/drawing/2014/main" id="{7B59F8B0-192D-2FDF-9C02-1C819842A361}"/>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4166FEE-691E-25FB-8D8F-3F60EBDFDD4B}"/>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pic>
        <p:nvPicPr>
          <p:cNvPr id="8" name="Picture 7">
            <a:extLst>
              <a:ext uri="{FF2B5EF4-FFF2-40B4-BE49-F238E27FC236}">
                <a16:creationId xmlns:a16="http://schemas.microsoft.com/office/drawing/2014/main" id="{311AAEA0-2A54-3C71-D677-B39996E7320B}"/>
              </a:ext>
            </a:extLst>
          </p:cNvPr>
          <p:cNvPicPr>
            <a:picLocks noChangeAspect="1"/>
          </p:cNvPicPr>
          <p:nvPr/>
        </p:nvPicPr>
        <p:blipFill>
          <a:blip r:embed="rId2"/>
          <a:stretch>
            <a:fillRect/>
          </a:stretch>
        </p:blipFill>
        <p:spPr>
          <a:xfrm>
            <a:off x="6705600" y="2367210"/>
            <a:ext cx="3668486" cy="1380163"/>
          </a:xfrm>
          <a:prstGeom prst="rect">
            <a:avLst/>
          </a:prstGeom>
        </p:spPr>
      </p:pic>
      <p:pic>
        <p:nvPicPr>
          <p:cNvPr id="9" name="Picture 8">
            <a:extLst>
              <a:ext uri="{FF2B5EF4-FFF2-40B4-BE49-F238E27FC236}">
                <a16:creationId xmlns:a16="http://schemas.microsoft.com/office/drawing/2014/main" id="{9D9F991C-A4D8-5BF8-573B-ABF7830EB675}"/>
              </a:ext>
            </a:extLst>
          </p:cNvPr>
          <p:cNvPicPr>
            <a:picLocks noChangeAspect="1"/>
          </p:cNvPicPr>
          <p:nvPr/>
        </p:nvPicPr>
        <p:blipFill>
          <a:blip r:embed="rId3"/>
          <a:stretch>
            <a:fillRect/>
          </a:stretch>
        </p:blipFill>
        <p:spPr>
          <a:xfrm>
            <a:off x="7239001" y="4085527"/>
            <a:ext cx="2775858" cy="723238"/>
          </a:xfrm>
          <a:prstGeom prst="rect">
            <a:avLst/>
          </a:prstGeom>
        </p:spPr>
      </p:pic>
      <p:pic>
        <p:nvPicPr>
          <p:cNvPr id="2" name="Picture 1">
            <a:extLst>
              <a:ext uri="{FF2B5EF4-FFF2-40B4-BE49-F238E27FC236}">
                <a16:creationId xmlns:a16="http://schemas.microsoft.com/office/drawing/2014/main" id="{6BF5C425-6C18-75E0-AFAB-2235B4261359}"/>
              </a:ext>
            </a:extLst>
          </p:cNvPr>
          <p:cNvPicPr>
            <a:picLocks noChangeAspect="1"/>
          </p:cNvPicPr>
          <p:nvPr/>
        </p:nvPicPr>
        <p:blipFill rotWithShape="1">
          <a:blip r:embed="rId4"/>
          <a:srcRect r="49901"/>
          <a:stretch/>
        </p:blipFill>
        <p:spPr>
          <a:xfrm>
            <a:off x="324432" y="1336776"/>
            <a:ext cx="5211748" cy="5258756"/>
          </a:xfrm>
          <a:prstGeom prst="rect">
            <a:avLst/>
          </a:prstGeom>
        </p:spPr>
      </p:pic>
    </p:spTree>
    <p:extLst>
      <p:ext uri="{BB962C8B-B14F-4D97-AF65-F5344CB8AC3E}">
        <p14:creationId xmlns:p14="http://schemas.microsoft.com/office/powerpoint/2010/main" val="21254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433AAC-74B8-474D-2358-4D0C972F8880}"/>
              </a:ext>
            </a:extLst>
          </p:cNvPr>
          <p:cNvSpPr>
            <a:spLocks noGrp="1"/>
          </p:cNvSpPr>
          <p:nvPr>
            <p:ph type="title"/>
          </p:nvPr>
        </p:nvSpPr>
        <p:spPr>
          <a:xfrm>
            <a:off x="838200" y="365125"/>
            <a:ext cx="10515600" cy="1325563"/>
          </a:xfrm>
        </p:spPr>
        <p:txBody>
          <a:bodyPr/>
          <a:lstStyle/>
          <a:p>
            <a:r>
              <a:rPr lang="en-US" dirty="0"/>
              <a:t>Gradient descent</a:t>
            </a:r>
          </a:p>
        </p:txBody>
      </p:sp>
      <p:sp>
        <p:nvSpPr>
          <p:cNvPr id="5" name="Rectangle 4">
            <a:extLst>
              <a:ext uri="{FF2B5EF4-FFF2-40B4-BE49-F238E27FC236}">
                <a16:creationId xmlns:a16="http://schemas.microsoft.com/office/drawing/2014/main" id="{8E5A7FC2-9C0D-AC94-AA62-07C699A37592}"/>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8E0944F-6806-B22C-C417-A28CAFF43601}"/>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pic>
        <p:nvPicPr>
          <p:cNvPr id="8" name="Picture 7">
            <a:extLst>
              <a:ext uri="{FF2B5EF4-FFF2-40B4-BE49-F238E27FC236}">
                <a16:creationId xmlns:a16="http://schemas.microsoft.com/office/drawing/2014/main" id="{1506AA2A-14E7-5BA4-B3E0-0A5F0AB5D9A3}"/>
              </a:ext>
            </a:extLst>
          </p:cNvPr>
          <p:cNvPicPr>
            <a:picLocks noChangeAspect="1"/>
          </p:cNvPicPr>
          <p:nvPr/>
        </p:nvPicPr>
        <p:blipFill>
          <a:blip r:embed="rId2"/>
          <a:stretch>
            <a:fillRect/>
          </a:stretch>
        </p:blipFill>
        <p:spPr>
          <a:xfrm>
            <a:off x="6705600" y="2367210"/>
            <a:ext cx="3668486" cy="1380163"/>
          </a:xfrm>
          <a:prstGeom prst="rect">
            <a:avLst/>
          </a:prstGeom>
        </p:spPr>
      </p:pic>
      <p:pic>
        <p:nvPicPr>
          <p:cNvPr id="9" name="Picture 8">
            <a:extLst>
              <a:ext uri="{FF2B5EF4-FFF2-40B4-BE49-F238E27FC236}">
                <a16:creationId xmlns:a16="http://schemas.microsoft.com/office/drawing/2014/main" id="{17473AEA-3977-58A6-DFB0-D3D2A10B07B2}"/>
              </a:ext>
            </a:extLst>
          </p:cNvPr>
          <p:cNvPicPr>
            <a:picLocks noChangeAspect="1"/>
          </p:cNvPicPr>
          <p:nvPr/>
        </p:nvPicPr>
        <p:blipFill>
          <a:blip r:embed="rId3"/>
          <a:stretch>
            <a:fillRect/>
          </a:stretch>
        </p:blipFill>
        <p:spPr>
          <a:xfrm>
            <a:off x="7239001" y="4085527"/>
            <a:ext cx="2775858" cy="723238"/>
          </a:xfrm>
          <a:prstGeom prst="rect">
            <a:avLst/>
          </a:prstGeom>
        </p:spPr>
      </p:pic>
      <p:pic>
        <p:nvPicPr>
          <p:cNvPr id="10" name="Picture 9">
            <a:extLst>
              <a:ext uri="{FF2B5EF4-FFF2-40B4-BE49-F238E27FC236}">
                <a16:creationId xmlns:a16="http://schemas.microsoft.com/office/drawing/2014/main" id="{26F50E34-D908-FEBC-A7ED-6D7A174B29A9}"/>
              </a:ext>
            </a:extLst>
          </p:cNvPr>
          <p:cNvPicPr>
            <a:picLocks noChangeAspect="1"/>
          </p:cNvPicPr>
          <p:nvPr/>
        </p:nvPicPr>
        <p:blipFill>
          <a:blip r:embed="rId4"/>
          <a:stretch>
            <a:fillRect/>
          </a:stretch>
        </p:blipFill>
        <p:spPr>
          <a:xfrm>
            <a:off x="6792686" y="5234007"/>
            <a:ext cx="4145048" cy="916422"/>
          </a:xfrm>
          <a:prstGeom prst="rect">
            <a:avLst/>
          </a:prstGeom>
        </p:spPr>
      </p:pic>
      <p:pic>
        <p:nvPicPr>
          <p:cNvPr id="2" name="Picture 1">
            <a:extLst>
              <a:ext uri="{FF2B5EF4-FFF2-40B4-BE49-F238E27FC236}">
                <a16:creationId xmlns:a16="http://schemas.microsoft.com/office/drawing/2014/main" id="{74B1B10B-B7B7-BE2D-8DBE-741F72B72826}"/>
              </a:ext>
            </a:extLst>
          </p:cNvPr>
          <p:cNvPicPr>
            <a:picLocks noChangeAspect="1"/>
          </p:cNvPicPr>
          <p:nvPr/>
        </p:nvPicPr>
        <p:blipFill rotWithShape="1">
          <a:blip r:embed="rId5"/>
          <a:srcRect r="49901"/>
          <a:stretch/>
        </p:blipFill>
        <p:spPr>
          <a:xfrm>
            <a:off x="324432" y="1336776"/>
            <a:ext cx="5211748" cy="5258756"/>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AAD87FA-79A7-DCAB-598C-32DF4566F213}"/>
                  </a:ext>
                </a:extLst>
              </p14:cNvPr>
              <p14:cNvContentPartPr/>
              <p14:nvPr/>
            </p14:nvContentPartPr>
            <p14:xfrm>
              <a:off x="8472960" y="2877480"/>
              <a:ext cx="2965320" cy="3285720"/>
            </p14:xfrm>
          </p:contentPart>
        </mc:Choice>
        <mc:Fallback>
          <p:pic>
            <p:nvPicPr>
              <p:cNvPr id="3" name="Ink 2">
                <a:extLst>
                  <a:ext uri="{FF2B5EF4-FFF2-40B4-BE49-F238E27FC236}">
                    <a16:creationId xmlns:a16="http://schemas.microsoft.com/office/drawing/2014/main" id="{0AAD87FA-79A7-DCAB-598C-32DF4566F213}"/>
                  </a:ext>
                </a:extLst>
              </p:cNvPr>
              <p:cNvPicPr/>
              <p:nvPr/>
            </p:nvPicPr>
            <p:blipFill>
              <a:blip r:embed="rId7"/>
              <a:stretch>
                <a:fillRect/>
              </a:stretch>
            </p:blipFill>
            <p:spPr>
              <a:xfrm>
                <a:off x="8463600" y="2868120"/>
                <a:ext cx="2984040" cy="3304440"/>
              </a:xfrm>
              <a:prstGeom prst="rect">
                <a:avLst/>
              </a:prstGeom>
            </p:spPr>
          </p:pic>
        </mc:Fallback>
      </mc:AlternateContent>
    </p:spTree>
    <p:extLst>
      <p:ext uri="{BB962C8B-B14F-4D97-AF65-F5344CB8AC3E}">
        <p14:creationId xmlns:p14="http://schemas.microsoft.com/office/powerpoint/2010/main" val="201344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BBBF12-F569-B70C-B087-FDD1A77C8E71}"/>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21" name="Title 1">
            <a:extLst>
              <a:ext uri="{FF2B5EF4-FFF2-40B4-BE49-F238E27FC236}">
                <a16:creationId xmlns:a16="http://schemas.microsoft.com/office/drawing/2014/main" id="{01ADCE6E-2B15-4EE4-DEF3-A73813535B66}"/>
              </a:ext>
            </a:extLst>
          </p:cNvPr>
          <p:cNvSpPr>
            <a:spLocks noGrp="1"/>
          </p:cNvSpPr>
          <p:nvPr>
            <p:ph type="title"/>
          </p:nvPr>
        </p:nvSpPr>
        <p:spPr>
          <a:xfrm>
            <a:off x="838200" y="365125"/>
            <a:ext cx="10515600" cy="1325563"/>
          </a:xfrm>
        </p:spPr>
        <p:txBody>
          <a:bodyPr/>
          <a:lstStyle/>
          <a:p>
            <a:r>
              <a:rPr lang="en-US" dirty="0"/>
              <a:t>Gradient descent</a:t>
            </a:r>
          </a:p>
        </p:txBody>
      </p:sp>
      <p:pic>
        <p:nvPicPr>
          <p:cNvPr id="22" name="Picture 21">
            <a:extLst>
              <a:ext uri="{FF2B5EF4-FFF2-40B4-BE49-F238E27FC236}">
                <a16:creationId xmlns:a16="http://schemas.microsoft.com/office/drawing/2014/main" id="{3BCD8D84-33E8-513F-0D56-73935D72FCC9}"/>
              </a:ext>
            </a:extLst>
          </p:cNvPr>
          <p:cNvPicPr>
            <a:picLocks noChangeAspect="1"/>
          </p:cNvPicPr>
          <p:nvPr/>
        </p:nvPicPr>
        <p:blipFill>
          <a:blip r:embed="rId2"/>
          <a:stretch>
            <a:fillRect/>
          </a:stretch>
        </p:blipFill>
        <p:spPr>
          <a:xfrm>
            <a:off x="7352200" y="2282876"/>
            <a:ext cx="2775858" cy="723238"/>
          </a:xfrm>
          <a:prstGeom prst="rect">
            <a:avLst/>
          </a:prstGeom>
        </p:spPr>
      </p:pic>
      <p:pic>
        <p:nvPicPr>
          <p:cNvPr id="23" name="Picture 22">
            <a:extLst>
              <a:ext uri="{FF2B5EF4-FFF2-40B4-BE49-F238E27FC236}">
                <a16:creationId xmlns:a16="http://schemas.microsoft.com/office/drawing/2014/main" id="{D6974FED-722C-2429-249C-DC3BB9D2DD40}"/>
              </a:ext>
            </a:extLst>
          </p:cNvPr>
          <p:cNvPicPr>
            <a:picLocks noChangeAspect="1"/>
          </p:cNvPicPr>
          <p:nvPr/>
        </p:nvPicPr>
        <p:blipFill>
          <a:blip r:embed="rId3"/>
          <a:stretch>
            <a:fillRect/>
          </a:stretch>
        </p:blipFill>
        <p:spPr>
          <a:xfrm>
            <a:off x="6905885" y="3431356"/>
            <a:ext cx="4145048" cy="916422"/>
          </a:xfrm>
          <a:prstGeom prst="rect">
            <a:avLst/>
          </a:prstGeom>
        </p:spPr>
      </p:pic>
      <p:pic>
        <p:nvPicPr>
          <p:cNvPr id="2" name="Picture 1">
            <a:extLst>
              <a:ext uri="{FF2B5EF4-FFF2-40B4-BE49-F238E27FC236}">
                <a16:creationId xmlns:a16="http://schemas.microsoft.com/office/drawing/2014/main" id="{E329B57B-B012-E7B5-37E9-437BD0617636}"/>
              </a:ext>
            </a:extLst>
          </p:cNvPr>
          <p:cNvPicPr>
            <a:picLocks noChangeAspect="1"/>
          </p:cNvPicPr>
          <p:nvPr/>
        </p:nvPicPr>
        <p:blipFill rotWithShape="1">
          <a:blip r:embed="rId4"/>
          <a:srcRect r="49901"/>
          <a:stretch/>
        </p:blipFill>
        <p:spPr>
          <a:xfrm>
            <a:off x="324432" y="1336776"/>
            <a:ext cx="5211748" cy="5258756"/>
          </a:xfrm>
          <a:prstGeom prst="rect">
            <a:avLst/>
          </a:prstGeom>
        </p:spPr>
      </p:pic>
    </p:spTree>
    <p:extLst>
      <p:ext uri="{BB962C8B-B14F-4D97-AF65-F5344CB8AC3E}">
        <p14:creationId xmlns:p14="http://schemas.microsoft.com/office/powerpoint/2010/main" val="380763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C8F67-6F62-5504-3E42-EFC85C7FB4D3}"/>
              </a:ext>
            </a:extLst>
          </p:cNvPr>
          <p:cNvPicPr>
            <a:picLocks noChangeAspect="1"/>
          </p:cNvPicPr>
          <p:nvPr/>
        </p:nvPicPr>
        <p:blipFill rotWithShape="1">
          <a:blip r:embed="rId2"/>
          <a:srcRect r="49917"/>
          <a:stretch/>
        </p:blipFill>
        <p:spPr>
          <a:xfrm>
            <a:off x="324432" y="1336776"/>
            <a:ext cx="5210066" cy="5258756"/>
          </a:xfrm>
          <a:prstGeom prst="rect">
            <a:avLst/>
          </a:prstGeom>
        </p:spPr>
      </p:pic>
      <p:pic>
        <p:nvPicPr>
          <p:cNvPr id="5" name="Picture 4">
            <a:extLst>
              <a:ext uri="{FF2B5EF4-FFF2-40B4-BE49-F238E27FC236}">
                <a16:creationId xmlns:a16="http://schemas.microsoft.com/office/drawing/2014/main" id="{D0334E50-462C-02AA-EE8D-26C923577EEC}"/>
              </a:ext>
            </a:extLst>
          </p:cNvPr>
          <p:cNvPicPr>
            <a:picLocks noChangeAspect="1"/>
          </p:cNvPicPr>
          <p:nvPr/>
        </p:nvPicPr>
        <p:blipFill>
          <a:blip r:embed="rId3"/>
          <a:stretch>
            <a:fillRect/>
          </a:stretch>
        </p:blipFill>
        <p:spPr>
          <a:xfrm>
            <a:off x="7667585" y="5343986"/>
            <a:ext cx="2763987" cy="936371"/>
          </a:xfrm>
          <a:prstGeom prst="rect">
            <a:avLst/>
          </a:prstGeom>
        </p:spPr>
      </p:pic>
      <p:sp>
        <p:nvSpPr>
          <p:cNvPr id="7" name="TextBox 6">
            <a:extLst>
              <a:ext uri="{FF2B5EF4-FFF2-40B4-BE49-F238E27FC236}">
                <a16:creationId xmlns:a16="http://schemas.microsoft.com/office/drawing/2014/main" id="{63292EE6-7B52-D297-C8EC-CCB9AADC94A8}"/>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8" name="TextBox 7">
            <a:extLst>
              <a:ext uri="{FF2B5EF4-FFF2-40B4-BE49-F238E27FC236}">
                <a16:creationId xmlns:a16="http://schemas.microsoft.com/office/drawing/2014/main" id="{9A6C2ECE-9723-FE3D-A202-293083F658FB}"/>
              </a:ext>
            </a:extLst>
          </p:cNvPr>
          <p:cNvSpPr txBox="1"/>
          <p:nvPr/>
        </p:nvSpPr>
        <p:spPr>
          <a:xfrm>
            <a:off x="5839185" y="4557904"/>
            <a:ext cx="4389728" cy="369332"/>
          </a:xfrm>
          <a:prstGeom prst="rect">
            <a:avLst/>
          </a:prstGeom>
          <a:noFill/>
        </p:spPr>
        <p:txBody>
          <a:bodyPr wrap="none" rtlCol="0">
            <a:spAutoFit/>
          </a:bodyPr>
          <a:lstStyle/>
          <a:p>
            <a:r>
              <a:rPr lang="en-US" dirty="0"/>
              <a:t>Step 2:  Update parameters according to rule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5948E10-C4DE-A4B6-62C4-48EF8FCDC99A}"/>
                  </a:ext>
                </a:extLst>
              </p:cNvPr>
              <p:cNvSpPr txBox="1"/>
              <p:nvPr/>
            </p:nvSpPr>
            <p:spPr>
              <a:xfrm>
                <a:off x="5837365" y="6308209"/>
                <a:ext cx="3529043"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 step size or </a:t>
                </a:r>
                <a:r>
                  <a:rPr lang="en-US" dirty="0">
                    <a:solidFill>
                      <a:srgbClr val="CB8362"/>
                    </a:solidFill>
                  </a:rPr>
                  <a:t>learning rate </a:t>
                </a:r>
                <a:r>
                  <a:rPr lang="en-US" dirty="0"/>
                  <a:t>if fixed</a:t>
                </a:r>
              </a:p>
            </p:txBody>
          </p:sp>
        </mc:Choice>
        <mc:Fallback>
          <p:sp>
            <p:nvSpPr>
              <p:cNvPr id="9" name="TextBox 8">
                <a:extLst>
                  <a:ext uri="{FF2B5EF4-FFF2-40B4-BE49-F238E27FC236}">
                    <a16:creationId xmlns:a16="http://schemas.microsoft.com/office/drawing/2014/main" id="{75948E10-C4DE-A4B6-62C4-48EF8FCDC99A}"/>
                  </a:ext>
                </a:extLst>
              </p:cNvPr>
              <p:cNvSpPr txBox="1">
                <a:spLocks noRot="1" noChangeAspect="1" noMove="1" noResize="1" noEditPoints="1" noAdjustHandles="1" noChangeArrowheads="1" noChangeShapeType="1" noTextEdit="1"/>
              </p:cNvSpPr>
              <p:nvPr/>
            </p:nvSpPr>
            <p:spPr>
              <a:xfrm>
                <a:off x="5837365" y="6308209"/>
                <a:ext cx="3529043" cy="369332"/>
              </a:xfrm>
              <a:prstGeom prst="rect">
                <a:avLst/>
              </a:prstGeom>
              <a:blipFill>
                <a:blip r:embed="rId4"/>
                <a:stretch>
                  <a:fillRect t="-10000" r="-865" b="-26667"/>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84065A65-DBC4-5B9C-5150-27AFA3EEF934}"/>
              </a:ext>
            </a:extLst>
          </p:cNvPr>
          <p:cNvSpPr>
            <a:spLocks noGrp="1"/>
          </p:cNvSpPr>
          <p:nvPr>
            <p:ph type="title"/>
          </p:nvPr>
        </p:nvSpPr>
        <p:spPr>
          <a:xfrm>
            <a:off x="838200" y="365125"/>
            <a:ext cx="10515600" cy="1325563"/>
          </a:xfrm>
        </p:spPr>
        <p:txBody>
          <a:bodyPr/>
          <a:lstStyle/>
          <a:p>
            <a:r>
              <a:rPr lang="en-US" dirty="0"/>
              <a:t>Gradient descent</a:t>
            </a:r>
          </a:p>
        </p:txBody>
      </p:sp>
      <p:pic>
        <p:nvPicPr>
          <p:cNvPr id="24" name="Picture 23">
            <a:extLst>
              <a:ext uri="{FF2B5EF4-FFF2-40B4-BE49-F238E27FC236}">
                <a16:creationId xmlns:a16="http://schemas.microsoft.com/office/drawing/2014/main" id="{C261701F-8790-51A0-FA5B-7D1D750DA7B1}"/>
              </a:ext>
            </a:extLst>
          </p:cNvPr>
          <p:cNvPicPr>
            <a:picLocks noChangeAspect="1"/>
          </p:cNvPicPr>
          <p:nvPr/>
        </p:nvPicPr>
        <p:blipFill>
          <a:blip r:embed="rId5"/>
          <a:stretch>
            <a:fillRect/>
          </a:stretch>
        </p:blipFill>
        <p:spPr>
          <a:xfrm>
            <a:off x="7352200" y="2282876"/>
            <a:ext cx="2775858" cy="723238"/>
          </a:xfrm>
          <a:prstGeom prst="rect">
            <a:avLst/>
          </a:prstGeom>
        </p:spPr>
      </p:pic>
      <p:pic>
        <p:nvPicPr>
          <p:cNvPr id="25" name="Picture 24">
            <a:extLst>
              <a:ext uri="{FF2B5EF4-FFF2-40B4-BE49-F238E27FC236}">
                <a16:creationId xmlns:a16="http://schemas.microsoft.com/office/drawing/2014/main" id="{D42517B2-A09A-5279-FEA6-25DCB3670C2D}"/>
              </a:ext>
            </a:extLst>
          </p:cNvPr>
          <p:cNvPicPr>
            <a:picLocks noChangeAspect="1"/>
          </p:cNvPicPr>
          <p:nvPr/>
        </p:nvPicPr>
        <p:blipFill>
          <a:blip r:embed="rId6"/>
          <a:stretch>
            <a:fillRect/>
          </a:stretch>
        </p:blipFill>
        <p:spPr>
          <a:xfrm>
            <a:off x="6905885" y="3431356"/>
            <a:ext cx="4145048" cy="916422"/>
          </a:xfrm>
          <a:prstGeom prst="rect">
            <a:avLst/>
          </a:prstGeom>
        </p:spPr>
      </p:pic>
    </p:spTree>
    <p:extLst>
      <p:ext uri="{BB962C8B-B14F-4D97-AF65-F5344CB8AC3E}">
        <p14:creationId xmlns:p14="http://schemas.microsoft.com/office/powerpoint/2010/main" val="210294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334E50-462C-02AA-EE8D-26C923577EEC}"/>
              </a:ext>
            </a:extLst>
          </p:cNvPr>
          <p:cNvPicPr>
            <a:picLocks noChangeAspect="1"/>
          </p:cNvPicPr>
          <p:nvPr/>
        </p:nvPicPr>
        <p:blipFill>
          <a:blip r:embed="rId2"/>
          <a:stretch>
            <a:fillRect/>
          </a:stretch>
        </p:blipFill>
        <p:spPr>
          <a:xfrm>
            <a:off x="7667585" y="5343986"/>
            <a:ext cx="2763987" cy="936371"/>
          </a:xfrm>
          <a:prstGeom prst="rect">
            <a:avLst/>
          </a:prstGeom>
        </p:spPr>
      </p:pic>
      <p:sp>
        <p:nvSpPr>
          <p:cNvPr id="6" name="Rectangle 5">
            <a:extLst>
              <a:ext uri="{FF2B5EF4-FFF2-40B4-BE49-F238E27FC236}">
                <a16:creationId xmlns:a16="http://schemas.microsoft.com/office/drawing/2014/main" id="{885BB2D5-C34E-2952-BA23-3CB93E456FF4}"/>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3292EE6-7B52-D297-C8EC-CCB9AADC94A8}"/>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8" name="TextBox 7">
            <a:extLst>
              <a:ext uri="{FF2B5EF4-FFF2-40B4-BE49-F238E27FC236}">
                <a16:creationId xmlns:a16="http://schemas.microsoft.com/office/drawing/2014/main" id="{9A6C2ECE-9723-FE3D-A202-293083F658FB}"/>
              </a:ext>
            </a:extLst>
          </p:cNvPr>
          <p:cNvSpPr txBox="1"/>
          <p:nvPr/>
        </p:nvSpPr>
        <p:spPr>
          <a:xfrm>
            <a:off x="5839185" y="4557904"/>
            <a:ext cx="4389728" cy="369332"/>
          </a:xfrm>
          <a:prstGeom prst="rect">
            <a:avLst/>
          </a:prstGeom>
          <a:noFill/>
        </p:spPr>
        <p:txBody>
          <a:bodyPr wrap="none" rtlCol="0">
            <a:spAutoFit/>
          </a:bodyPr>
          <a:lstStyle/>
          <a:p>
            <a:r>
              <a:rPr lang="en-US" dirty="0"/>
              <a:t>Step 2:  Update parameters according to rule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5948E10-C4DE-A4B6-62C4-48EF8FCDC99A}"/>
                  </a:ext>
                </a:extLst>
              </p:cNvPr>
              <p:cNvSpPr txBox="1"/>
              <p:nvPr/>
            </p:nvSpPr>
            <p:spPr>
              <a:xfrm>
                <a:off x="5837365" y="6308209"/>
                <a:ext cx="134677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 step size</a:t>
                </a:r>
              </a:p>
            </p:txBody>
          </p:sp>
        </mc:Choice>
        <mc:Fallback>
          <p:sp>
            <p:nvSpPr>
              <p:cNvPr id="9" name="TextBox 8">
                <a:extLst>
                  <a:ext uri="{FF2B5EF4-FFF2-40B4-BE49-F238E27FC236}">
                    <a16:creationId xmlns:a16="http://schemas.microsoft.com/office/drawing/2014/main" id="{75948E10-C4DE-A4B6-62C4-48EF8FCDC99A}"/>
                  </a:ext>
                </a:extLst>
              </p:cNvPr>
              <p:cNvSpPr txBox="1">
                <a:spLocks noRot="1" noChangeAspect="1" noMove="1" noResize="1" noEditPoints="1" noAdjustHandles="1" noChangeArrowheads="1" noChangeShapeType="1" noTextEdit="1"/>
              </p:cNvSpPr>
              <p:nvPr/>
            </p:nvSpPr>
            <p:spPr>
              <a:xfrm>
                <a:off x="5837365" y="6308209"/>
                <a:ext cx="1346779" cy="369332"/>
              </a:xfrm>
              <a:prstGeom prst="rect">
                <a:avLst/>
              </a:prstGeom>
              <a:blipFill>
                <a:blip r:embed="rId3"/>
                <a:stretch>
                  <a:fillRect t="-10000" r="-3167" b="-26667"/>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84065A65-DBC4-5B9C-5150-27AFA3EEF934}"/>
              </a:ext>
            </a:extLst>
          </p:cNvPr>
          <p:cNvSpPr>
            <a:spLocks noGrp="1"/>
          </p:cNvSpPr>
          <p:nvPr>
            <p:ph type="title"/>
          </p:nvPr>
        </p:nvSpPr>
        <p:spPr>
          <a:xfrm>
            <a:off x="838200" y="365125"/>
            <a:ext cx="10515600" cy="1325563"/>
          </a:xfrm>
        </p:spPr>
        <p:txBody>
          <a:bodyPr/>
          <a:lstStyle/>
          <a:p>
            <a:r>
              <a:rPr lang="en-US" dirty="0"/>
              <a:t>Gradient descent</a:t>
            </a:r>
          </a:p>
        </p:txBody>
      </p:sp>
      <p:pic>
        <p:nvPicPr>
          <p:cNvPr id="24" name="Picture 23">
            <a:extLst>
              <a:ext uri="{FF2B5EF4-FFF2-40B4-BE49-F238E27FC236}">
                <a16:creationId xmlns:a16="http://schemas.microsoft.com/office/drawing/2014/main" id="{C261701F-8790-51A0-FA5B-7D1D750DA7B1}"/>
              </a:ext>
            </a:extLst>
          </p:cNvPr>
          <p:cNvPicPr>
            <a:picLocks noChangeAspect="1"/>
          </p:cNvPicPr>
          <p:nvPr/>
        </p:nvPicPr>
        <p:blipFill>
          <a:blip r:embed="rId4"/>
          <a:stretch>
            <a:fillRect/>
          </a:stretch>
        </p:blipFill>
        <p:spPr>
          <a:xfrm>
            <a:off x="7352200" y="2282876"/>
            <a:ext cx="2775858" cy="723238"/>
          </a:xfrm>
          <a:prstGeom prst="rect">
            <a:avLst/>
          </a:prstGeom>
        </p:spPr>
      </p:pic>
      <p:pic>
        <p:nvPicPr>
          <p:cNvPr id="25" name="Picture 24">
            <a:extLst>
              <a:ext uri="{FF2B5EF4-FFF2-40B4-BE49-F238E27FC236}">
                <a16:creationId xmlns:a16="http://schemas.microsoft.com/office/drawing/2014/main" id="{D42517B2-A09A-5279-FEA6-25DCB3670C2D}"/>
              </a:ext>
            </a:extLst>
          </p:cNvPr>
          <p:cNvPicPr>
            <a:picLocks noChangeAspect="1"/>
          </p:cNvPicPr>
          <p:nvPr/>
        </p:nvPicPr>
        <p:blipFill>
          <a:blip r:embed="rId5"/>
          <a:stretch>
            <a:fillRect/>
          </a:stretch>
        </p:blipFill>
        <p:spPr>
          <a:xfrm>
            <a:off x="6905885" y="3431356"/>
            <a:ext cx="4145048" cy="916422"/>
          </a:xfrm>
          <a:prstGeom prst="rect">
            <a:avLst/>
          </a:prstGeom>
        </p:spPr>
      </p:pic>
      <p:pic>
        <p:nvPicPr>
          <p:cNvPr id="2" name="Picture 1">
            <a:extLst>
              <a:ext uri="{FF2B5EF4-FFF2-40B4-BE49-F238E27FC236}">
                <a16:creationId xmlns:a16="http://schemas.microsoft.com/office/drawing/2014/main" id="{AD895261-E2BB-E11E-3CE2-E677BB8B2177}"/>
              </a:ext>
            </a:extLst>
          </p:cNvPr>
          <p:cNvPicPr>
            <a:picLocks noChangeAspect="1"/>
          </p:cNvPicPr>
          <p:nvPr/>
        </p:nvPicPr>
        <p:blipFill rotWithShape="1">
          <a:blip r:embed="rId6"/>
          <a:srcRect r="49917"/>
          <a:stretch/>
        </p:blipFill>
        <p:spPr>
          <a:xfrm>
            <a:off x="324432" y="1336776"/>
            <a:ext cx="5210066" cy="5258756"/>
          </a:xfrm>
          <a:prstGeom prst="rect">
            <a:avLst/>
          </a:prstGeom>
        </p:spPr>
      </p:pic>
    </p:spTree>
    <p:extLst>
      <p:ext uri="{BB962C8B-B14F-4D97-AF65-F5344CB8AC3E}">
        <p14:creationId xmlns:p14="http://schemas.microsoft.com/office/powerpoint/2010/main" val="301521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793740BD-6289-692C-981C-894DDC3E5C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762" y="1763485"/>
            <a:ext cx="11760009" cy="3385457"/>
          </a:xfrm>
          <a:prstGeom prst="rect">
            <a:avLst/>
          </a:prstGeom>
        </p:spPr>
      </p:pic>
      <p:sp>
        <p:nvSpPr>
          <p:cNvPr id="4" name="Content Placeholder 2">
            <a:extLst>
              <a:ext uri="{FF2B5EF4-FFF2-40B4-BE49-F238E27FC236}">
                <a16:creationId xmlns:a16="http://schemas.microsoft.com/office/drawing/2014/main" id="{D5F98C29-66DB-458A-FB2B-D979B08E0F20}"/>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Multivariate regression problem (&gt;1 output, real value)</a:t>
            </a:r>
          </a:p>
        </p:txBody>
      </p:sp>
      <p:sp>
        <p:nvSpPr>
          <p:cNvPr id="8" name="Title 1">
            <a:extLst>
              <a:ext uri="{FF2B5EF4-FFF2-40B4-BE49-F238E27FC236}">
                <a16:creationId xmlns:a16="http://schemas.microsoft.com/office/drawing/2014/main" id="{F2F31F95-C44E-7F7D-2F31-4F5814D63A2B}"/>
              </a:ext>
            </a:extLst>
          </p:cNvPr>
          <p:cNvSpPr>
            <a:spLocks noGrp="1"/>
          </p:cNvSpPr>
          <p:nvPr>
            <p:ph type="title"/>
          </p:nvPr>
        </p:nvSpPr>
        <p:spPr>
          <a:xfrm>
            <a:off x="609594" y="365125"/>
            <a:ext cx="10515600" cy="1325563"/>
          </a:xfrm>
        </p:spPr>
        <p:txBody>
          <a:bodyPr/>
          <a:lstStyle/>
          <a:p>
            <a:r>
              <a:rPr lang="en-US" dirty="0"/>
              <a:t>Graph regression</a:t>
            </a:r>
          </a:p>
        </p:txBody>
      </p:sp>
    </p:spTree>
    <p:extLst>
      <p:ext uri="{BB962C8B-B14F-4D97-AF65-F5344CB8AC3E}">
        <p14:creationId xmlns:p14="http://schemas.microsoft.com/office/powerpoint/2010/main" val="299949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38EEDF3-21E4-E6CB-4690-6DC113794643}"/>
              </a:ext>
            </a:extLst>
          </p:cNvPr>
          <p:cNvSpPr>
            <a:spLocks noGrp="1"/>
          </p:cNvSpPr>
          <p:nvPr>
            <p:ph type="title"/>
          </p:nvPr>
        </p:nvSpPr>
        <p:spPr>
          <a:xfrm>
            <a:off x="838200" y="365125"/>
            <a:ext cx="10515600" cy="1325563"/>
          </a:xfrm>
        </p:spPr>
        <p:txBody>
          <a:bodyPr/>
          <a:lstStyle/>
          <a:p>
            <a:r>
              <a:rPr lang="en-US" dirty="0"/>
              <a:t>Gradient descent</a:t>
            </a:r>
          </a:p>
        </p:txBody>
      </p:sp>
      <p:pic>
        <p:nvPicPr>
          <p:cNvPr id="3" name="Picture 2">
            <a:extLst>
              <a:ext uri="{FF2B5EF4-FFF2-40B4-BE49-F238E27FC236}">
                <a16:creationId xmlns:a16="http://schemas.microsoft.com/office/drawing/2014/main" id="{3A14FC9C-D89D-59B7-CE4F-0B623FACCC28}"/>
              </a:ext>
            </a:extLst>
          </p:cNvPr>
          <p:cNvPicPr>
            <a:picLocks noChangeAspect="1"/>
          </p:cNvPicPr>
          <p:nvPr/>
        </p:nvPicPr>
        <p:blipFill>
          <a:blip r:embed="rId2"/>
          <a:stretch>
            <a:fillRect/>
          </a:stretch>
        </p:blipFill>
        <p:spPr>
          <a:xfrm>
            <a:off x="324432" y="1336776"/>
            <a:ext cx="10402836" cy="5258756"/>
          </a:xfrm>
          <a:prstGeom prst="rect">
            <a:avLst/>
          </a:prstGeom>
        </p:spPr>
      </p:pic>
    </p:spTree>
    <p:extLst>
      <p:ext uri="{BB962C8B-B14F-4D97-AF65-F5344CB8AC3E}">
        <p14:creationId xmlns:p14="http://schemas.microsoft.com/office/powerpoint/2010/main" val="601507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3E7BD-ECAA-4585-40A3-8D9C0618C726}"/>
              </a:ext>
            </a:extLst>
          </p:cNvPr>
          <p:cNvPicPr>
            <a:picLocks noChangeAspect="1"/>
          </p:cNvPicPr>
          <p:nvPr/>
        </p:nvPicPr>
        <p:blipFill>
          <a:blip r:embed="rId3"/>
          <a:stretch>
            <a:fillRect/>
          </a:stretch>
        </p:blipFill>
        <p:spPr>
          <a:xfrm>
            <a:off x="7667585" y="5343986"/>
            <a:ext cx="2763987" cy="936371"/>
          </a:xfrm>
          <a:prstGeom prst="rect">
            <a:avLst/>
          </a:prstGeom>
        </p:spPr>
      </p:pic>
      <p:sp>
        <p:nvSpPr>
          <p:cNvPr id="6" name="Rectangle 5">
            <a:extLst>
              <a:ext uri="{FF2B5EF4-FFF2-40B4-BE49-F238E27FC236}">
                <a16:creationId xmlns:a16="http://schemas.microsoft.com/office/drawing/2014/main" id="{41B1CD88-3BA5-E821-FF37-64DAE37B7046}"/>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3D258E4-FC9F-3F08-3373-8DF93A9DE01E}"/>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8" name="TextBox 7">
            <a:extLst>
              <a:ext uri="{FF2B5EF4-FFF2-40B4-BE49-F238E27FC236}">
                <a16:creationId xmlns:a16="http://schemas.microsoft.com/office/drawing/2014/main" id="{94095674-AE0D-7C4B-F5D6-42F0B8EA1E23}"/>
              </a:ext>
            </a:extLst>
          </p:cNvPr>
          <p:cNvSpPr txBox="1"/>
          <p:nvPr/>
        </p:nvSpPr>
        <p:spPr>
          <a:xfrm>
            <a:off x="5839185" y="4557904"/>
            <a:ext cx="4389728" cy="369332"/>
          </a:xfrm>
          <a:prstGeom prst="rect">
            <a:avLst/>
          </a:prstGeom>
          <a:noFill/>
        </p:spPr>
        <p:txBody>
          <a:bodyPr wrap="none" rtlCol="0">
            <a:spAutoFit/>
          </a:bodyPr>
          <a:lstStyle/>
          <a:p>
            <a:r>
              <a:rPr lang="en-US" dirty="0"/>
              <a:t>Step 2:  Update parameters according to rule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54B1D7E-0847-5674-49EF-7EC3EAE6504E}"/>
                  </a:ext>
                </a:extLst>
              </p:cNvPr>
              <p:cNvSpPr txBox="1"/>
              <p:nvPr/>
            </p:nvSpPr>
            <p:spPr>
              <a:xfrm>
                <a:off x="5837365" y="6308209"/>
                <a:ext cx="134677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 step size</a:t>
                </a:r>
              </a:p>
            </p:txBody>
          </p:sp>
        </mc:Choice>
        <mc:Fallback>
          <p:sp>
            <p:nvSpPr>
              <p:cNvPr id="9" name="TextBox 8">
                <a:extLst>
                  <a:ext uri="{FF2B5EF4-FFF2-40B4-BE49-F238E27FC236}">
                    <a16:creationId xmlns:a16="http://schemas.microsoft.com/office/drawing/2014/main" id="{354B1D7E-0847-5674-49EF-7EC3EAE6504E}"/>
                  </a:ext>
                </a:extLst>
              </p:cNvPr>
              <p:cNvSpPr txBox="1">
                <a:spLocks noRot="1" noChangeAspect="1" noMove="1" noResize="1" noEditPoints="1" noAdjustHandles="1" noChangeArrowheads="1" noChangeShapeType="1" noTextEdit="1"/>
              </p:cNvSpPr>
              <p:nvPr/>
            </p:nvSpPr>
            <p:spPr>
              <a:xfrm>
                <a:off x="5837365" y="6308209"/>
                <a:ext cx="1346779" cy="369332"/>
              </a:xfrm>
              <a:prstGeom prst="rect">
                <a:avLst/>
              </a:prstGeom>
              <a:blipFill>
                <a:blip r:embed="rId4"/>
                <a:stretch>
                  <a:fillRect t="-10000" r="-3167" b="-26667"/>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5945E50F-8DAC-334F-B332-C885B8D585E0}"/>
              </a:ext>
            </a:extLst>
          </p:cNvPr>
          <p:cNvSpPr>
            <a:spLocks noGrp="1"/>
          </p:cNvSpPr>
          <p:nvPr>
            <p:ph type="title"/>
          </p:nvPr>
        </p:nvSpPr>
        <p:spPr>
          <a:xfrm>
            <a:off x="838200" y="365125"/>
            <a:ext cx="10515600" cy="1325563"/>
          </a:xfrm>
        </p:spPr>
        <p:txBody>
          <a:bodyPr/>
          <a:lstStyle/>
          <a:p>
            <a:r>
              <a:rPr lang="en-US" dirty="0"/>
              <a:t>Gradient descent</a:t>
            </a:r>
          </a:p>
        </p:txBody>
      </p:sp>
      <p:pic>
        <p:nvPicPr>
          <p:cNvPr id="22" name="Picture 21">
            <a:extLst>
              <a:ext uri="{FF2B5EF4-FFF2-40B4-BE49-F238E27FC236}">
                <a16:creationId xmlns:a16="http://schemas.microsoft.com/office/drawing/2014/main" id="{206CF18B-C367-4F18-BDF0-DF64B1AB2E4B}"/>
              </a:ext>
            </a:extLst>
          </p:cNvPr>
          <p:cNvPicPr>
            <a:picLocks noChangeAspect="1"/>
          </p:cNvPicPr>
          <p:nvPr/>
        </p:nvPicPr>
        <p:blipFill>
          <a:blip r:embed="rId5"/>
          <a:stretch>
            <a:fillRect/>
          </a:stretch>
        </p:blipFill>
        <p:spPr>
          <a:xfrm>
            <a:off x="7352200" y="2282876"/>
            <a:ext cx="2775858" cy="723238"/>
          </a:xfrm>
          <a:prstGeom prst="rect">
            <a:avLst/>
          </a:prstGeom>
        </p:spPr>
      </p:pic>
      <p:pic>
        <p:nvPicPr>
          <p:cNvPr id="23" name="Picture 22">
            <a:extLst>
              <a:ext uri="{FF2B5EF4-FFF2-40B4-BE49-F238E27FC236}">
                <a16:creationId xmlns:a16="http://schemas.microsoft.com/office/drawing/2014/main" id="{CEC5E4FC-1DDB-5F3D-453C-078F1B175ED9}"/>
              </a:ext>
            </a:extLst>
          </p:cNvPr>
          <p:cNvPicPr>
            <a:picLocks noChangeAspect="1"/>
          </p:cNvPicPr>
          <p:nvPr/>
        </p:nvPicPr>
        <p:blipFill>
          <a:blip r:embed="rId6"/>
          <a:stretch>
            <a:fillRect/>
          </a:stretch>
        </p:blipFill>
        <p:spPr>
          <a:xfrm>
            <a:off x="6905885" y="3431356"/>
            <a:ext cx="4145048" cy="916422"/>
          </a:xfrm>
          <a:prstGeom prst="rect">
            <a:avLst/>
          </a:prstGeom>
        </p:spPr>
      </p:pic>
      <p:pic>
        <p:nvPicPr>
          <p:cNvPr id="2" name="Picture 1">
            <a:extLst>
              <a:ext uri="{FF2B5EF4-FFF2-40B4-BE49-F238E27FC236}">
                <a16:creationId xmlns:a16="http://schemas.microsoft.com/office/drawing/2014/main" id="{EA2AB72F-BE3A-1C18-05E2-60F4F4EE324E}"/>
              </a:ext>
            </a:extLst>
          </p:cNvPr>
          <p:cNvPicPr>
            <a:picLocks noChangeAspect="1"/>
          </p:cNvPicPr>
          <p:nvPr/>
        </p:nvPicPr>
        <p:blipFill rotWithShape="1">
          <a:blip r:embed="rId7"/>
          <a:srcRect r="49035"/>
          <a:stretch/>
        </p:blipFill>
        <p:spPr>
          <a:xfrm>
            <a:off x="324432" y="1336776"/>
            <a:ext cx="5301817" cy="5258756"/>
          </a:xfrm>
          <a:prstGeom prst="rect">
            <a:avLst/>
          </a:prstGeom>
        </p:spPr>
      </p:pic>
    </p:spTree>
    <p:extLst>
      <p:ext uri="{BB962C8B-B14F-4D97-AF65-F5344CB8AC3E}">
        <p14:creationId xmlns:p14="http://schemas.microsoft.com/office/powerpoint/2010/main" val="3430605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B1249-82A9-FCE9-2E9D-789EBF0D5142}"/>
              </a:ext>
            </a:extLst>
          </p:cNvPr>
          <p:cNvPicPr>
            <a:picLocks noChangeAspect="1"/>
          </p:cNvPicPr>
          <p:nvPr/>
        </p:nvPicPr>
        <p:blipFill>
          <a:blip r:embed="rId2"/>
          <a:stretch>
            <a:fillRect/>
          </a:stretch>
        </p:blipFill>
        <p:spPr>
          <a:xfrm>
            <a:off x="7667585" y="5343986"/>
            <a:ext cx="2763987" cy="936371"/>
          </a:xfrm>
          <a:prstGeom prst="rect">
            <a:avLst/>
          </a:prstGeom>
        </p:spPr>
      </p:pic>
      <p:sp>
        <p:nvSpPr>
          <p:cNvPr id="6" name="Rectangle 5">
            <a:extLst>
              <a:ext uri="{FF2B5EF4-FFF2-40B4-BE49-F238E27FC236}">
                <a16:creationId xmlns:a16="http://schemas.microsoft.com/office/drawing/2014/main" id="{C0B87635-C30D-F198-4361-DFE268BE709D}"/>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8405741-6EEF-2AB3-71DE-EBBBC40C038F}"/>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8" name="TextBox 7">
            <a:extLst>
              <a:ext uri="{FF2B5EF4-FFF2-40B4-BE49-F238E27FC236}">
                <a16:creationId xmlns:a16="http://schemas.microsoft.com/office/drawing/2014/main" id="{B1F9EBCE-82B0-FD60-8BF9-C8D833E9F010}"/>
              </a:ext>
            </a:extLst>
          </p:cNvPr>
          <p:cNvSpPr txBox="1"/>
          <p:nvPr/>
        </p:nvSpPr>
        <p:spPr>
          <a:xfrm>
            <a:off x="5839185" y="4557904"/>
            <a:ext cx="4389728" cy="369332"/>
          </a:xfrm>
          <a:prstGeom prst="rect">
            <a:avLst/>
          </a:prstGeom>
          <a:noFill/>
        </p:spPr>
        <p:txBody>
          <a:bodyPr wrap="none" rtlCol="0">
            <a:spAutoFit/>
          </a:bodyPr>
          <a:lstStyle/>
          <a:p>
            <a:r>
              <a:rPr lang="en-US" dirty="0"/>
              <a:t>Step 2:  Update parameters according to rule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4238549-AF6C-B292-60E1-2EFF943EFD1B}"/>
                  </a:ext>
                </a:extLst>
              </p:cNvPr>
              <p:cNvSpPr txBox="1"/>
              <p:nvPr/>
            </p:nvSpPr>
            <p:spPr>
              <a:xfrm>
                <a:off x="5837365" y="6308209"/>
                <a:ext cx="134677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 step size</a:t>
                </a:r>
              </a:p>
            </p:txBody>
          </p:sp>
        </mc:Choice>
        <mc:Fallback>
          <p:sp>
            <p:nvSpPr>
              <p:cNvPr id="9" name="TextBox 8">
                <a:extLst>
                  <a:ext uri="{FF2B5EF4-FFF2-40B4-BE49-F238E27FC236}">
                    <a16:creationId xmlns:a16="http://schemas.microsoft.com/office/drawing/2014/main" id="{E4238549-AF6C-B292-60E1-2EFF943EFD1B}"/>
                  </a:ext>
                </a:extLst>
              </p:cNvPr>
              <p:cNvSpPr txBox="1">
                <a:spLocks noRot="1" noChangeAspect="1" noMove="1" noResize="1" noEditPoints="1" noAdjustHandles="1" noChangeArrowheads="1" noChangeShapeType="1" noTextEdit="1"/>
              </p:cNvSpPr>
              <p:nvPr/>
            </p:nvSpPr>
            <p:spPr>
              <a:xfrm>
                <a:off x="5837365" y="6308209"/>
                <a:ext cx="1346779" cy="369332"/>
              </a:xfrm>
              <a:prstGeom prst="rect">
                <a:avLst/>
              </a:prstGeom>
              <a:blipFill>
                <a:blip r:embed="rId3"/>
                <a:stretch>
                  <a:fillRect t="-10000" r="-3167" b="-26667"/>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B1016F2E-6141-99A3-A8DB-140F02C27E4A}"/>
              </a:ext>
            </a:extLst>
          </p:cNvPr>
          <p:cNvSpPr>
            <a:spLocks noGrp="1"/>
          </p:cNvSpPr>
          <p:nvPr>
            <p:ph type="title"/>
          </p:nvPr>
        </p:nvSpPr>
        <p:spPr>
          <a:xfrm>
            <a:off x="838200" y="365125"/>
            <a:ext cx="10515600" cy="1325563"/>
          </a:xfrm>
        </p:spPr>
        <p:txBody>
          <a:bodyPr/>
          <a:lstStyle/>
          <a:p>
            <a:r>
              <a:rPr lang="en-US" dirty="0"/>
              <a:t>Gradient descent</a:t>
            </a:r>
          </a:p>
        </p:txBody>
      </p:sp>
      <p:pic>
        <p:nvPicPr>
          <p:cNvPr id="22" name="Picture 21">
            <a:extLst>
              <a:ext uri="{FF2B5EF4-FFF2-40B4-BE49-F238E27FC236}">
                <a16:creationId xmlns:a16="http://schemas.microsoft.com/office/drawing/2014/main" id="{2624B6F1-9639-8345-5643-42DC69DACCCD}"/>
              </a:ext>
            </a:extLst>
          </p:cNvPr>
          <p:cNvPicPr>
            <a:picLocks noChangeAspect="1"/>
          </p:cNvPicPr>
          <p:nvPr/>
        </p:nvPicPr>
        <p:blipFill>
          <a:blip r:embed="rId4"/>
          <a:stretch>
            <a:fillRect/>
          </a:stretch>
        </p:blipFill>
        <p:spPr>
          <a:xfrm>
            <a:off x="7352200" y="2282876"/>
            <a:ext cx="2775858" cy="723238"/>
          </a:xfrm>
          <a:prstGeom prst="rect">
            <a:avLst/>
          </a:prstGeom>
        </p:spPr>
      </p:pic>
      <p:pic>
        <p:nvPicPr>
          <p:cNvPr id="23" name="Picture 22">
            <a:extLst>
              <a:ext uri="{FF2B5EF4-FFF2-40B4-BE49-F238E27FC236}">
                <a16:creationId xmlns:a16="http://schemas.microsoft.com/office/drawing/2014/main" id="{4DD2F223-E6AA-B94F-66E1-8668C973728B}"/>
              </a:ext>
            </a:extLst>
          </p:cNvPr>
          <p:cNvPicPr>
            <a:picLocks noChangeAspect="1"/>
          </p:cNvPicPr>
          <p:nvPr/>
        </p:nvPicPr>
        <p:blipFill>
          <a:blip r:embed="rId5"/>
          <a:stretch>
            <a:fillRect/>
          </a:stretch>
        </p:blipFill>
        <p:spPr>
          <a:xfrm>
            <a:off x="6905885" y="3431356"/>
            <a:ext cx="4145048" cy="916422"/>
          </a:xfrm>
          <a:prstGeom prst="rect">
            <a:avLst/>
          </a:prstGeom>
        </p:spPr>
      </p:pic>
      <p:pic>
        <p:nvPicPr>
          <p:cNvPr id="2" name="Picture 1">
            <a:extLst>
              <a:ext uri="{FF2B5EF4-FFF2-40B4-BE49-F238E27FC236}">
                <a16:creationId xmlns:a16="http://schemas.microsoft.com/office/drawing/2014/main" id="{6D34A3EC-2823-F9FB-7A97-5844972296D1}"/>
              </a:ext>
            </a:extLst>
          </p:cNvPr>
          <p:cNvPicPr>
            <a:picLocks noChangeAspect="1"/>
          </p:cNvPicPr>
          <p:nvPr/>
        </p:nvPicPr>
        <p:blipFill rotWithShape="1">
          <a:blip r:embed="rId6"/>
          <a:srcRect r="49917"/>
          <a:stretch/>
        </p:blipFill>
        <p:spPr>
          <a:xfrm>
            <a:off x="324432" y="1336776"/>
            <a:ext cx="5210066" cy="5258756"/>
          </a:xfrm>
          <a:prstGeom prst="rect">
            <a:avLst/>
          </a:prstGeom>
        </p:spPr>
      </p:pic>
    </p:spTree>
    <p:extLst>
      <p:ext uri="{BB962C8B-B14F-4D97-AF65-F5344CB8AC3E}">
        <p14:creationId xmlns:p14="http://schemas.microsoft.com/office/powerpoint/2010/main" val="28586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DC9C588-3EBC-87A5-5372-A285342FC01B}"/>
              </a:ext>
            </a:extLst>
          </p:cNvPr>
          <p:cNvSpPr>
            <a:spLocks noGrp="1"/>
          </p:cNvSpPr>
          <p:nvPr>
            <p:ph type="title"/>
          </p:nvPr>
        </p:nvSpPr>
        <p:spPr>
          <a:xfrm>
            <a:off x="838200" y="365125"/>
            <a:ext cx="10515600" cy="1325563"/>
          </a:xfrm>
        </p:spPr>
        <p:txBody>
          <a:bodyPr/>
          <a:lstStyle/>
          <a:p>
            <a:r>
              <a:rPr lang="en-US" dirty="0"/>
              <a:t>Gradient descent</a:t>
            </a:r>
          </a:p>
        </p:txBody>
      </p:sp>
      <p:pic>
        <p:nvPicPr>
          <p:cNvPr id="2" name="Picture 1">
            <a:extLst>
              <a:ext uri="{FF2B5EF4-FFF2-40B4-BE49-F238E27FC236}">
                <a16:creationId xmlns:a16="http://schemas.microsoft.com/office/drawing/2014/main" id="{1DED26D8-1752-1816-95B8-64422C0B3AD3}"/>
              </a:ext>
            </a:extLst>
          </p:cNvPr>
          <p:cNvPicPr>
            <a:picLocks noChangeAspect="1"/>
          </p:cNvPicPr>
          <p:nvPr/>
        </p:nvPicPr>
        <p:blipFill>
          <a:blip r:embed="rId2"/>
          <a:stretch>
            <a:fillRect/>
          </a:stretch>
        </p:blipFill>
        <p:spPr>
          <a:xfrm>
            <a:off x="324432" y="1336776"/>
            <a:ext cx="10402836" cy="5258756"/>
          </a:xfrm>
          <a:prstGeom prst="rect">
            <a:avLst/>
          </a:prstGeom>
        </p:spPr>
      </p:pic>
    </p:spTree>
    <p:extLst>
      <p:ext uri="{BB962C8B-B14F-4D97-AF65-F5344CB8AC3E}">
        <p14:creationId xmlns:p14="http://schemas.microsoft.com/office/powerpoint/2010/main" val="3252073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A665F36-78D9-5AD4-E97B-D4DBD78ED39E}"/>
              </a:ext>
            </a:extLst>
          </p:cNvPr>
          <p:cNvSpPr>
            <a:spLocks noGrp="1"/>
          </p:cNvSpPr>
          <p:nvPr>
            <p:ph type="title"/>
          </p:nvPr>
        </p:nvSpPr>
        <p:spPr>
          <a:xfrm>
            <a:off x="838200" y="365125"/>
            <a:ext cx="10515600" cy="1325563"/>
          </a:xfrm>
        </p:spPr>
        <p:txBody>
          <a:bodyPr/>
          <a:lstStyle/>
          <a:p>
            <a:r>
              <a:rPr lang="en-US" dirty="0"/>
              <a:t>Gradient descent</a:t>
            </a:r>
          </a:p>
        </p:txBody>
      </p:sp>
      <p:pic>
        <p:nvPicPr>
          <p:cNvPr id="2" name="Picture 1">
            <a:extLst>
              <a:ext uri="{FF2B5EF4-FFF2-40B4-BE49-F238E27FC236}">
                <a16:creationId xmlns:a16="http://schemas.microsoft.com/office/drawing/2014/main" id="{5327D791-BC83-14DD-6B2C-1EB6C9EA269A}"/>
              </a:ext>
            </a:extLst>
          </p:cNvPr>
          <p:cNvPicPr>
            <a:picLocks noChangeAspect="1"/>
          </p:cNvPicPr>
          <p:nvPr/>
        </p:nvPicPr>
        <p:blipFill>
          <a:blip r:embed="rId2"/>
          <a:stretch>
            <a:fillRect/>
          </a:stretch>
        </p:blipFill>
        <p:spPr>
          <a:xfrm>
            <a:off x="324432" y="1336776"/>
            <a:ext cx="10402836" cy="5258756"/>
          </a:xfrm>
          <a:prstGeom prst="rect">
            <a:avLst/>
          </a:prstGeom>
        </p:spPr>
      </p:pic>
    </p:spTree>
    <p:extLst>
      <p:ext uri="{BB962C8B-B14F-4D97-AF65-F5344CB8AC3E}">
        <p14:creationId xmlns:p14="http://schemas.microsoft.com/office/powerpoint/2010/main" val="3906460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F930C-982D-5169-5699-145D7510A6A5}"/>
              </a:ext>
            </a:extLst>
          </p:cNvPr>
          <p:cNvPicPr>
            <a:picLocks noChangeAspect="1"/>
          </p:cNvPicPr>
          <p:nvPr/>
        </p:nvPicPr>
        <p:blipFill>
          <a:blip r:embed="rId2"/>
          <a:stretch>
            <a:fillRect/>
          </a:stretch>
        </p:blipFill>
        <p:spPr>
          <a:xfrm>
            <a:off x="324432" y="1336776"/>
            <a:ext cx="10402836" cy="5258756"/>
          </a:xfrm>
          <a:prstGeom prst="rect">
            <a:avLst/>
          </a:prstGeom>
        </p:spPr>
      </p:pic>
      <p:sp>
        <p:nvSpPr>
          <p:cNvPr id="21" name="Title 1">
            <a:extLst>
              <a:ext uri="{FF2B5EF4-FFF2-40B4-BE49-F238E27FC236}">
                <a16:creationId xmlns:a16="http://schemas.microsoft.com/office/drawing/2014/main" id="{1572D028-CDF3-57FA-BEB4-8CD5C4C6F4F2}"/>
              </a:ext>
            </a:extLst>
          </p:cNvPr>
          <p:cNvSpPr>
            <a:spLocks noGrp="1"/>
          </p:cNvSpPr>
          <p:nvPr>
            <p:ph type="title"/>
          </p:nvPr>
        </p:nvSpPr>
        <p:spPr>
          <a:xfrm>
            <a:off x="838200" y="365125"/>
            <a:ext cx="10515600" cy="1325563"/>
          </a:xfrm>
        </p:spPr>
        <p:txBody>
          <a:bodyPr/>
          <a:lstStyle/>
          <a:p>
            <a:r>
              <a:rPr lang="en-US" dirty="0"/>
              <a:t>Gradient descent</a:t>
            </a:r>
          </a:p>
        </p:txBody>
      </p:sp>
    </p:spTree>
    <p:extLst>
      <p:ext uri="{BB962C8B-B14F-4D97-AF65-F5344CB8AC3E}">
        <p14:creationId xmlns:p14="http://schemas.microsoft.com/office/powerpoint/2010/main" val="456065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334E50-462C-02AA-EE8D-26C923577EEC}"/>
              </a:ext>
            </a:extLst>
          </p:cNvPr>
          <p:cNvPicPr>
            <a:picLocks noChangeAspect="1"/>
          </p:cNvPicPr>
          <p:nvPr/>
        </p:nvPicPr>
        <p:blipFill>
          <a:blip r:embed="rId2"/>
          <a:stretch>
            <a:fillRect/>
          </a:stretch>
        </p:blipFill>
        <p:spPr>
          <a:xfrm>
            <a:off x="7667585" y="5343986"/>
            <a:ext cx="2763987" cy="936371"/>
          </a:xfrm>
          <a:prstGeom prst="rect">
            <a:avLst/>
          </a:prstGeom>
        </p:spPr>
      </p:pic>
      <p:sp>
        <p:nvSpPr>
          <p:cNvPr id="6" name="Rectangle 5">
            <a:extLst>
              <a:ext uri="{FF2B5EF4-FFF2-40B4-BE49-F238E27FC236}">
                <a16:creationId xmlns:a16="http://schemas.microsoft.com/office/drawing/2014/main" id="{885BB2D5-C34E-2952-BA23-3CB93E456FF4}"/>
              </a:ext>
            </a:extLst>
          </p:cNvPr>
          <p:cNvSpPr/>
          <p:nvPr/>
        </p:nvSpPr>
        <p:spPr>
          <a:xfrm>
            <a:off x="963827" y="1521722"/>
            <a:ext cx="457200" cy="48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3292EE6-7B52-D297-C8EC-CCB9AADC94A8}"/>
              </a:ext>
            </a:extLst>
          </p:cNvPr>
          <p:cNvSpPr txBox="1"/>
          <p:nvPr/>
        </p:nvSpPr>
        <p:spPr>
          <a:xfrm>
            <a:off x="5839185" y="1514014"/>
            <a:ext cx="5211748" cy="646331"/>
          </a:xfrm>
          <a:prstGeom prst="rect">
            <a:avLst/>
          </a:prstGeom>
          <a:noFill/>
        </p:spPr>
        <p:txBody>
          <a:bodyPr wrap="none" rtlCol="0">
            <a:spAutoFit/>
          </a:bodyPr>
          <a:lstStyle/>
          <a:p>
            <a:r>
              <a:rPr lang="en-US" dirty="0"/>
              <a:t>Step 1:  Compute derivatives (slopes of function) with</a:t>
            </a:r>
          </a:p>
          <a:p>
            <a:r>
              <a:rPr lang="en-US" dirty="0"/>
              <a:t>Respect to the parameters</a:t>
            </a:r>
          </a:p>
        </p:txBody>
      </p:sp>
      <p:sp>
        <p:nvSpPr>
          <p:cNvPr id="8" name="TextBox 7">
            <a:extLst>
              <a:ext uri="{FF2B5EF4-FFF2-40B4-BE49-F238E27FC236}">
                <a16:creationId xmlns:a16="http://schemas.microsoft.com/office/drawing/2014/main" id="{9A6C2ECE-9723-FE3D-A202-293083F658FB}"/>
              </a:ext>
            </a:extLst>
          </p:cNvPr>
          <p:cNvSpPr txBox="1"/>
          <p:nvPr/>
        </p:nvSpPr>
        <p:spPr>
          <a:xfrm>
            <a:off x="5839185" y="4557904"/>
            <a:ext cx="4389728" cy="369332"/>
          </a:xfrm>
          <a:prstGeom prst="rect">
            <a:avLst/>
          </a:prstGeom>
          <a:noFill/>
        </p:spPr>
        <p:txBody>
          <a:bodyPr wrap="none" rtlCol="0">
            <a:spAutoFit/>
          </a:bodyPr>
          <a:lstStyle/>
          <a:p>
            <a:r>
              <a:rPr lang="en-US" dirty="0"/>
              <a:t>Step 2:  Update parameters according to rule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5948E10-C4DE-A4B6-62C4-48EF8FCDC99A}"/>
                  </a:ext>
                </a:extLst>
              </p:cNvPr>
              <p:cNvSpPr txBox="1"/>
              <p:nvPr/>
            </p:nvSpPr>
            <p:spPr>
              <a:xfrm>
                <a:off x="5837365" y="6308209"/>
                <a:ext cx="134677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 step size</a:t>
                </a:r>
              </a:p>
            </p:txBody>
          </p:sp>
        </mc:Choice>
        <mc:Fallback>
          <p:sp>
            <p:nvSpPr>
              <p:cNvPr id="9" name="TextBox 8">
                <a:extLst>
                  <a:ext uri="{FF2B5EF4-FFF2-40B4-BE49-F238E27FC236}">
                    <a16:creationId xmlns:a16="http://schemas.microsoft.com/office/drawing/2014/main" id="{75948E10-C4DE-A4B6-62C4-48EF8FCDC99A}"/>
                  </a:ext>
                </a:extLst>
              </p:cNvPr>
              <p:cNvSpPr txBox="1">
                <a:spLocks noRot="1" noChangeAspect="1" noMove="1" noResize="1" noEditPoints="1" noAdjustHandles="1" noChangeArrowheads="1" noChangeShapeType="1" noTextEdit="1"/>
              </p:cNvSpPr>
              <p:nvPr/>
            </p:nvSpPr>
            <p:spPr>
              <a:xfrm>
                <a:off x="5837365" y="6308209"/>
                <a:ext cx="1346779" cy="369332"/>
              </a:xfrm>
              <a:prstGeom prst="rect">
                <a:avLst/>
              </a:prstGeom>
              <a:blipFill>
                <a:blip r:embed="rId3"/>
                <a:stretch>
                  <a:fillRect t="-10000" r="-3167" b="-26667"/>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84065A65-DBC4-5B9C-5150-27AFA3EEF934}"/>
              </a:ext>
            </a:extLst>
          </p:cNvPr>
          <p:cNvSpPr>
            <a:spLocks noGrp="1"/>
          </p:cNvSpPr>
          <p:nvPr>
            <p:ph type="title"/>
          </p:nvPr>
        </p:nvSpPr>
        <p:spPr>
          <a:xfrm>
            <a:off x="838200" y="365125"/>
            <a:ext cx="10515600" cy="1325563"/>
          </a:xfrm>
        </p:spPr>
        <p:txBody>
          <a:bodyPr/>
          <a:lstStyle/>
          <a:p>
            <a:r>
              <a:rPr lang="en-US" dirty="0"/>
              <a:t>Gradient Descent </a:t>
            </a:r>
          </a:p>
        </p:txBody>
      </p:sp>
      <p:pic>
        <p:nvPicPr>
          <p:cNvPr id="3" name="Picture 2">
            <a:extLst>
              <a:ext uri="{FF2B5EF4-FFF2-40B4-BE49-F238E27FC236}">
                <a16:creationId xmlns:a16="http://schemas.microsoft.com/office/drawing/2014/main" id="{59DA777E-9EAD-706F-38D8-13ED2CFF0AFE}"/>
              </a:ext>
            </a:extLst>
          </p:cNvPr>
          <p:cNvPicPr>
            <a:picLocks noChangeAspect="1"/>
          </p:cNvPicPr>
          <p:nvPr/>
        </p:nvPicPr>
        <p:blipFill>
          <a:blip r:embed="rId4"/>
          <a:stretch>
            <a:fillRect/>
          </a:stretch>
        </p:blipFill>
        <p:spPr>
          <a:xfrm>
            <a:off x="7352200" y="2282876"/>
            <a:ext cx="2775858" cy="723238"/>
          </a:xfrm>
          <a:prstGeom prst="rect">
            <a:avLst/>
          </a:prstGeom>
        </p:spPr>
      </p:pic>
      <p:pic>
        <p:nvPicPr>
          <p:cNvPr id="10" name="Picture 9">
            <a:extLst>
              <a:ext uri="{FF2B5EF4-FFF2-40B4-BE49-F238E27FC236}">
                <a16:creationId xmlns:a16="http://schemas.microsoft.com/office/drawing/2014/main" id="{819F695F-6CC7-522A-32F3-E69A2663E1A8}"/>
              </a:ext>
            </a:extLst>
          </p:cNvPr>
          <p:cNvPicPr>
            <a:picLocks noChangeAspect="1"/>
          </p:cNvPicPr>
          <p:nvPr/>
        </p:nvPicPr>
        <p:blipFill>
          <a:blip r:embed="rId5"/>
          <a:stretch>
            <a:fillRect/>
          </a:stretch>
        </p:blipFill>
        <p:spPr>
          <a:xfrm>
            <a:off x="6905885" y="3431356"/>
            <a:ext cx="4145048" cy="916422"/>
          </a:xfrm>
          <a:prstGeom prst="rect">
            <a:avLst/>
          </a:prstGeom>
        </p:spPr>
      </p:pic>
      <p:pic>
        <p:nvPicPr>
          <p:cNvPr id="2" name="Picture 1">
            <a:extLst>
              <a:ext uri="{FF2B5EF4-FFF2-40B4-BE49-F238E27FC236}">
                <a16:creationId xmlns:a16="http://schemas.microsoft.com/office/drawing/2014/main" id="{4FD9C636-D284-E568-F62B-C45897906C73}"/>
              </a:ext>
            </a:extLst>
          </p:cNvPr>
          <p:cNvPicPr>
            <a:picLocks noChangeAspect="1"/>
          </p:cNvPicPr>
          <p:nvPr/>
        </p:nvPicPr>
        <p:blipFill rotWithShape="1">
          <a:blip r:embed="rId6"/>
          <a:srcRect r="49917"/>
          <a:stretch/>
        </p:blipFill>
        <p:spPr>
          <a:xfrm>
            <a:off x="324432" y="1336776"/>
            <a:ext cx="5210066" cy="5258756"/>
          </a:xfrm>
          <a:prstGeom prst="rect">
            <a:avLst/>
          </a:prstGeom>
        </p:spPr>
      </p:pic>
    </p:spTree>
    <p:extLst>
      <p:ext uri="{BB962C8B-B14F-4D97-AF65-F5344CB8AC3E}">
        <p14:creationId xmlns:p14="http://schemas.microsoft.com/office/powerpoint/2010/main" val="2307805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908388-2058-C58E-0EE5-46A1FE2A5CA4}"/>
              </a:ext>
            </a:extLst>
          </p:cNvPr>
          <p:cNvSpPr>
            <a:spLocks noGrp="1"/>
          </p:cNvSpPr>
          <p:nvPr>
            <p:ph type="title"/>
          </p:nvPr>
        </p:nvSpPr>
        <p:spPr>
          <a:xfrm>
            <a:off x="838200" y="365125"/>
            <a:ext cx="10515600" cy="1325563"/>
          </a:xfrm>
        </p:spPr>
        <p:txBody>
          <a:bodyPr/>
          <a:lstStyle/>
          <a:p>
            <a:r>
              <a:rPr lang="en-US" dirty="0"/>
              <a:t>Gradient descent</a:t>
            </a:r>
          </a:p>
        </p:txBody>
      </p:sp>
      <p:pic>
        <p:nvPicPr>
          <p:cNvPr id="2" name="Picture 1">
            <a:extLst>
              <a:ext uri="{FF2B5EF4-FFF2-40B4-BE49-F238E27FC236}">
                <a16:creationId xmlns:a16="http://schemas.microsoft.com/office/drawing/2014/main" id="{778FF760-8D92-0A9D-55B4-02085B73923A}"/>
              </a:ext>
            </a:extLst>
          </p:cNvPr>
          <p:cNvPicPr>
            <a:picLocks noChangeAspect="1"/>
          </p:cNvPicPr>
          <p:nvPr/>
        </p:nvPicPr>
        <p:blipFill>
          <a:blip r:embed="rId2"/>
          <a:stretch>
            <a:fillRect/>
          </a:stretch>
        </p:blipFill>
        <p:spPr>
          <a:xfrm>
            <a:off x="324432" y="1336776"/>
            <a:ext cx="10402836" cy="5258756"/>
          </a:xfrm>
          <a:prstGeom prst="rect">
            <a:avLst/>
          </a:prstGeom>
        </p:spPr>
      </p:pic>
    </p:spTree>
    <p:extLst>
      <p:ext uri="{BB962C8B-B14F-4D97-AF65-F5344CB8AC3E}">
        <p14:creationId xmlns:p14="http://schemas.microsoft.com/office/powerpoint/2010/main" val="1342536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B5C3-4C65-8A8D-B072-E45BB0E0F0C7}"/>
              </a:ext>
            </a:extLst>
          </p:cNvPr>
          <p:cNvSpPr>
            <a:spLocks noGrp="1"/>
          </p:cNvSpPr>
          <p:nvPr>
            <p:ph type="title"/>
          </p:nvPr>
        </p:nvSpPr>
        <p:spPr/>
        <p:txBody>
          <a:bodyPr/>
          <a:lstStyle/>
          <a:p>
            <a:r>
              <a:rPr lang="en-US" dirty="0"/>
              <a:t>Convex problems</a:t>
            </a:r>
          </a:p>
        </p:txBody>
      </p:sp>
      <p:pic>
        <p:nvPicPr>
          <p:cNvPr id="5" name="Content Placeholder 4">
            <a:extLst>
              <a:ext uri="{FF2B5EF4-FFF2-40B4-BE49-F238E27FC236}">
                <a16:creationId xmlns:a16="http://schemas.microsoft.com/office/drawing/2014/main" id="{8ADF5753-1CD8-EF02-D3F7-21DBA717FEAA}"/>
              </a:ext>
            </a:extLst>
          </p:cNvPr>
          <p:cNvPicPr>
            <a:picLocks noGrp="1" noChangeAspect="1"/>
          </p:cNvPicPr>
          <p:nvPr>
            <p:ph idx="1"/>
          </p:nvPr>
        </p:nvPicPr>
        <p:blipFill>
          <a:blip r:embed="rId2"/>
          <a:stretch>
            <a:fillRect/>
          </a:stretch>
        </p:blipFill>
        <p:spPr>
          <a:xfrm>
            <a:off x="574505" y="1690688"/>
            <a:ext cx="11042990" cy="4037745"/>
          </a:xfrm>
        </p:spPr>
      </p:pic>
      <p:sp>
        <p:nvSpPr>
          <p:cNvPr id="6" name="TextBox 5">
            <a:extLst>
              <a:ext uri="{FF2B5EF4-FFF2-40B4-BE49-F238E27FC236}">
                <a16:creationId xmlns:a16="http://schemas.microsoft.com/office/drawing/2014/main" id="{C70AF65A-787B-0481-DAA9-24F881CBCD2C}"/>
              </a:ext>
            </a:extLst>
          </p:cNvPr>
          <p:cNvSpPr txBox="1"/>
          <p:nvPr/>
        </p:nvSpPr>
        <p:spPr>
          <a:xfrm>
            <a:off x="1911131" y="5820033"/>
            <a:ext cx="1279261" cy="369332"/>
          </a:xfrm>
          <a:prstGeom prst="rect">
            <a:avLst/>
          </a:prstGeom>
          <a:noFill/>
        </p:spPr>
        <p:txBody>
          <a:bodyPr wrap="none" rtlCol="0">
            <a:spAutoFit/>
          </a:bodyPr>
          <a:lstStyle/>
          <a:p>
            <a:r>
              <a:rPr lang="en-US" dirty="0"/>
              <a:t>Non convex</a:t>
            </a:r>
          </a:p>
        </p:txBody>
      </p:sp>
      <p:sp>
        <p:nvSpPr>
          <p:cNvPr id="7" name="TextBox 6">
            <a:extLst>
              <a:ext uri="{FF2B5EF4-FFF2-40B4-BE49-F238E27FC236}">
                <a16:creationId xmlns:a16="http://schemas.microsoft.com/office/drawing/2014/main" id="{73622DD2-155E-9E84-8DA5-FF06EAEC0886}"/>
              </a:ext>
            </a:extLst>
          </p:cNvPr>
          <p:cNvSpPr txBox="1"/>
          <p:nvPr/>
        </p:nvSpPr>
        <p:spPr>
          <a:xfrm>
            <a:off x="9313351" y="5820033"/>
            <a:ext cx="1324465" cy="369332"/>
          </a:xfrm>
          <a:prstGeom prst="rect">
            <a:avLst/>
          </a:prstGeom>
          <a:noFill/>
        </p:spPr>
        <p:txBody>
          <a:bodyPr wrap="none" rtlCol="0">
            <a:spAutoFit/>
          </a:bodyPr>
          <a:lstStyle/>
          <a:p>
            <a:r>
              <a:rPr lang="en-US" dirty="0"/>
              <a:t>Non-Convex</a:t>
            </a:r>
          </a:p>
        </p:txBody>
      </p:sp>
      <p:sp>
        <p:nvSpPr>
          <p:cNvPr id="8" name="TextBox 7">
            <a:extLst>
              <a:ext uri="{FF2B5EF4-FFF2-40B4-BE49-F238E27FC236}">
                <a16:creationId xmlns:a16="http://schemas.microsoft.com/office/drawing/2014/main" id="{8A9FE3FC-C101-AAE4-765C-401F5AE383CE}"/>
              </a:ext>
            </a:extLst>
          </p:cNvPr>
          <p:cNvSpPr txBox="1"/>
          <p:nvPr/>
        </p:nvSpPr>
        <p:spPr>
          <a:xfrm>
            <a:off x="5776196" y="5820033"/>
            <a:ext cx="861198" cy="369332"/>
          </a:xfrm>
          <a:prstGeom prst="rect">
            <a:avLst/>
          </a:prstGeom>
          <a:noFill/>
        </p:spPr>
        <p:txBody>
          <a:bodyPr wrap="none" rtlCol="0">
            <a:spAutoFit/>
          </a:bodyPr>
          <a:lstStyle/>
          <a:p>
            <a:r>
              <a:rPr lang="en-US" dirty="0">
                <a:solidFill>
                  <a:srgbClr val="CB8362"/>
                </a:solidFill>
              </a:rPr>
              <a:t>Convex</a:t>
            </a:r>
          </a:p>
        </p:txBody>
      </p:sp>
    </p:spTree>
    <p:extLst>
      <p:ext uri="{BB962C8B-B14F-4D97-AF65-F5344CB8AC3E}">
        <p14:creationId xmlns:p14="http://schemas.microsoft.com/office/powerpoint/2010/main" val="4005875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B5C3-4C65-8A8D-B072-E45BB0E0F0C7}"/>
              </a:ext>
            </a:extLst>
          </p:cNvPr>
          <p:cNvSpPr>
            <a:spLocks noGrp="1"/>
          </p:cNvSpPr>
          <p:nvPr>
            <p:ph type="title"/>
          </p:nvPr>
        </p:nvSpPr>
        <p:spPr/>
        <p:txBody>
          <a:bodyPr/>
          <a:lstStyle/>
          <a:p>
            <a:r>
              <a:rPr lang="en-US" dirty="0"/>
              <a:t>Convex problems</a:t>
            </a:r>
          </a:p>
        </p:txBody>
      </p:sp>
      <p:pic>
        <p:nvPicPr>
          <p:cNvPr id="5" name="Content Placeholder 4">
            <a:extLst>
              <a:ext uri="{FF2B5EF4-FFF2-40B4-BE49-F238E27FC236}">
                <a16:creationId xmlns:a16="http://schemas.microsoft.com/office/drawing/2014/main" id="{8ADF5753-1CD8-EF02-D3F7-21DBA717FEAA}"/>
              </a:ext>
            </a:extLst>
          </p:cNvPr>
          <p:cNvPicPr>
            <a:picLocks noGrp="1" noChangeAspect="1"/>
          </p:cNvPicPr>
          <p:nvPr>
            <p:ph idx="1"/>
          </p:nvPr>
        </p:nvPicPr>
        <p:blipFill>
          <a:blip r:embed="rId2"/>
          <a:stretch>
            <a:fillRect/>
          </a:stretch>
        </p:blipFill>
        <p:spPr>
          <a:xfrm>
            <a:off x="574505" y="1690688"/>
            <a:ext cx="11042990" cy="4037745"/>
          </a:xfrm>
        </p:spPr>
      </p:pic>
      <p:sp>
        <p:nvSpPr>
          <p:cNvPr id="6" name="TextBox 5">
            <a:extLst>
              <a:ext uri="{FF2B5EF4-FFF2-40B4-BE49-F238E27FC236}">
                <a16:creationId xmlns:a16="http://schemas.microsoft.com/office/drawing/2014/main" id="{C70AF65A-787B-0481-DAA9-24F881CBCD2C}"/>
              </a:ext>
            </a:extLst>
          </p:cNvPr>
          <p:cNvSpPr txBox="1"/>
          <p:nvPr/>
        </p:nvSpPr>
        <p:spPr>
          <a:xfrm>
            <a:off x="1911131" y="5820033"/>
            <a:ext cx="1279261" cy="369332"/>
          </a:xfrm>
          <a:prstGeom prst="rect">
            <a:avLst/>
          </a:prstGeom>
          <a:noFill/>
        </p:spPr>
        <p:txBody>
          <a:bodyPr wrap="none" rtlCol="0">
            <a:spAutoFit/>
          </a:bodyPr>
          <a:lstStyle/>
          <a:p>
            <a:r>
              <a:rPr lang="en-US" dirty="0"/>
              <a:t>Non convex</a:t>
            </a:r>
          </a:p>
        </p:txBody>
      </p:sp>
      <p:sp>
        <p:nvSpPr>
          <p:cNvPr id="7" name="TextBox 6">
            <a:extLst>
              <a:ext uri="{FF2B5EF4-FFF2-40B4-BE49-F238E27FC236}">
                <a16:creationId xmlns:a16="http://schemas.microsoft.com/office/drawing/2014/main" id="{73622DD2-155E-9E84-8DA5-FF06EAEC0886}"/>
              </a:ext>
            </a:extLst>
          </p:cNvPr>
          <p:cNvSpPr txBox="1"/>
          <p:nvPr/>
        </p:nvSpPr>
        <p:spPr>
          <a:xfrm>
            <a:off x="9313351" y="5820033"/>
            <a:ext cx="1324465" cy="369332"/>
          </a:xfrm>
          <a:prstGeom prst="rect">
            <a:avLst/>
          </a:prstGeom>
          <a:noFill/>
        </p:spPr>
        <p:txBody>
          <a:bodyPr wrap="none" rtlCol="0">
            <a:spAutoFit/>
          </a:bodyPr>
          <a:lstStyle/>
          <a:p>
            <a:r>
              <a:rPr lang="en-US" dirty="0"/>
              <a:t>Non-Convex</a:t>
            </a:r>
          </a:p>
        </p:txBody>
      </p:sp>
      <p:sp>
        <p:nvSpPr>
          <p:cNvPr id="8" name="TextBox 7">
            <a:extLst>
              <a:ext uri="{FF2B5EF4-FFF2-40B4-BE49-F238E27FC236}">
                <a16:creationId xmlns:a16="http://schemas.microsoft.com/office/drawing/2014/main" id="{8A9FE3FC-C101-AAE4-765C-401F5AE383CE}"/>
              </a:ext>
            </a:extLst>
          </p:cNvPr>
          <p:cNvSpPr txBox="1"/>
          <p:nvPr/>
        </p:nvSpPr>
        <p:spPr>
          <a:xfrm>
            <a:off x="5776196" y="5820033"/>
            <a:ext cx="861198" cy="369332"/>
          </a:xfrm>
          <a:prstGeom prst="rect">
            <a:avLst/>
          </a:prstGeom>
          <a:noFill/>
        </p:spPr>
        <p:txBody>
          <a:bodyPr wrap="none" rtlCol="0">
            <a:spAutoFit/>
          </a:bodyPr>
          <a:lstStyle/>
          <a:p>
            <a:r>
              <a:rPr lang="en-US" dirty="0">
                <a:solidFill>
                  <a:srgbClr val="CB8362"/>
                </a:solidFill>
              </a:rPr>
              <a:t>Convex</a:t>
            </a:r>
          </a:p>
        </p:txBody>
      </p:sp>
      <p:sp>
        <p:nvSpPr>
          <p:cNvPr id="3" name="TextBox 2">
            <a:extLst>
              <a:ext uri="{FF2B5EF4-FFF2-40B4-BE49-F238E27FC236}">
                <a16:creationId xmlns:a16="http://schemas.microsoft.com/office/drawing/2014/main" id="{023BE026-FF2A-A5D5-23D7-646C362FCF27}"/>
              </a:ext>
            </a:extLst>
          </p:cNvPr>
          <p:cNvSpPr txBox="1"/>
          <p:nvPr/>
        </p:nvSpPr>
        <p:spPr>
          <a:xfrm>
            <a:off x="2550761" y="6280965"/>
            <a:ext cx="7799443" cy="461665"/>
          </a:xfrm>
          <a:prstGeom prst="rect">
            <a:avLst/>
          </a:prstGeom>
          <a:noFill/>
        </p:spPr>
        <p:txBody>
          <a:bodyPr wrap="none" rtlCol="0">
            <a:spAutoFit/>
          </a:bodyPr>
          <a:lstStyle/>
          <a:p>
            <a:r>
              <a:rPr lang="en-US" sz="2400" dirty="0"/>
              <a:t>Test for convexity is that 2</a:t>
            </a:r>
            <a:r>
              <a:rPr lang="en-US" sz="2400" baseline="30000" dirty="0"/>
              <a:t>nd</a:t>
            </a:r>
            <a:r>
              <a:rPr lang="en-US" sz="2400" dirty="0"/>
              <a:t> derivative is positive everywhere</a:t>
            </a:r>
          </a:p>
        </p:txBody>
      </p:sp>
    </p:spTree>
    <p:extLst>
      <p:ext uri="{BB962C8B-B14F-4D97-AF65-F5344CB8AC3E}">
        <p14:creationId xmlns:p14="http://schemas.microsoft.com/office/powerpoint/2010/main" val="382183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09D0AA4-C38E-9ACC-50D5-1C96A4C46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762" y="1763485"/>
            <a:ext cx="11760009" cy="3385457"/>
          </a:xfrm>
          <a:prstGeom prst="rect">
            <a:avLst/>
          </a:prstGeom>
        </p:spPr>
      </p:pic>
      <p:sp>
        <p:nvSpPr>
          <p:cNvPr id="4" name="Content Placeholder 2">
            <a:extLst>
              <a:ext uri="{FF2B5EF4-FFF2-40B4-BE49-F238E27FC236}">
                <a16:creationId xmlns:a16="http://schemas.microsoft.com/office/drawing/2014/main" id="{F7049047-33E6-8801-3C23-5F8DCF59CC05}"/>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classification problem (two discrete classes)</a:t>
            </a:r>
          </a:p>
        </p:txBody>
      </p:sp>
      <p:sp>
        <p:nvSpPr>
          <p:cNvPr id="8" name="Title 1">
            <a:extLst>
              <a:ext uri="{FF2B5EF4-FFF2-40B4-BE49-F238E27FC236}">
                <a16:creationId xmlns:a16="http://schemas.microsoft.com/office/drawing/2014/main" id="{5C8A7EAC-91B3-3627-DE6F-810416C123D2}"/>
              </a:ext>
            </a:extLst>
          </p:cNvPr>
          <p:cNvSpPr>
            <a:spLocks noGrp="1"/>
          </p:cNvSpPr>
          <p:nvPr>
            <p:ph type="title"/>
          </p:nvPr>
        </p:nvSpPr>
        <p:spPr>
          <a:xfrm>
            <a:off x="609594" y="365125"/>
            <a:ext cx="10515600" cy="1325563"/>
          </a:xfrm>
        </p:spPr>
        <p:txBody>
          <a:bodyPr/>
          <a:lstStyle/>
          <a:p>
            <a:r>
              <a:rPr lang="en-US" dirty="0"/>
              <a:t>Text classification</a:t>
            </a:r>
          </a:p>
        </p:txBody>
      </p:sp>
    </p:spTree>
    <p:extLst>
      <p:ext uri="{BB962C8B-B14F-4D97-AF65-F5344CB8AC3E}">
        <p14:creationId xmlns:p14="http://schemas.microsoft.com/office/powerpoint/2010/main" val="1154596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7793-C4A5-44E7-4538-17F9917C9A0E}"/>
              </a:ext>
            </a:extLst>
          </p:cNvPr>
          <p:cNvSpPr>
            <a:spLocks noGrp="1"/>
          </p:cNvSpPr>
          <p:nvPr>
            <p:ph type="title"/>
          </p:nvPr>
        </p:nvSpPr>
        <p:spPr/>
        <p:txBody>
          <a:bodyPr/>
          <a:lstStyle/>
          <a:p>
            <a:r>
              <a:rPr lang="en-US" dirty="0"/>
              <a:t>Convexity in higher dimensions</a:t>
            </a:r>
          </a:p>
        </p:txBody>
      </p:sp>
      <p:pic>
        <p:nvPicPr>
          <p:cNvPr id="4" name="Picture 3">
            <a:extLst>
              <a:ext uri="{FF2B5EF4-FFF2-40B4-BE49-F238E27FC236}">
                <a16:creationId xmlns:a16="http://schemas.microsoft.com/office/drawing/2014/main" id="{96A9D832-D2C5-C306-44FA-E603233ADA25}"/>
              </a:ext>
            </a:extLst>
          </p:cNvPr>
          <p:cNvPicPr>
            <a:picLocks noChangeAspect="1"/>
          </p:cNvPicPr>
          <p:nvPr/>
        </p:nvPicPr>
        <p:blipFill>
          <a:blip r:embed="rId2"/>
          <a:stretch>
            <a:fillRect/>
          </a:stretch>
        </p:blipFill>
        <p:spPr>
          <a:xfrm>
            <a:off x="6703987" y="3429000"/>
            <a:ext cx="4496755" cy="1308757"/>
          </a:xfrm>
          <a:prstGeom prst="rect">
            <a:avLst/>
          </a:prstGeom>
        </p:spPr>
      </p:pic>
      <p:sp>
        <p:nvSpPr>
          <p:cNvPr id="5" name="TextBox 4">
            <a:extLst>
              <a:ext uri="{FF2B5EF4-FFF2-40B4-BE49-F238E27FC236}">
                <a16:creationId xmlns:a16="http://schemas.microsoft.com/office/drawing/2014/main" id="{A24483E4-EC9D-EAC7-701A-9DE23B3652FB}"/>
              </a:ext>
            </a:extLst>
          </p:cNvPr>
          <p:cNvSpPr txBox="1"/>
          <p:nvPr/>
        </p:nvSpPr>
        <p:spPr>
          <a:xfrm>
            <a:off x="6568225" y="1799117"/>
            <a:ext cx="4893972" cy="1200329"/>
          </a:xfrm>
          <a:prstGeom prst="rect">
            <a:avLst/>
          </a:prstGeom>
          <a:noFill/>
        </p:spPr>
        <p:txBody>
          <a:bodyPr wrap="square" rtlCol="0">
            <a:spAutoFit/>
          </a:bodyPr>
          <a:lstStyle/>
          <a:p>
            <a:r>
              <a:rPr lang="en-US" sz="2400" dirty="0"/>
              <a:t>Test for convexity is that determinant of Hessian (2</a:t>
            </a:r>
            <a:r>
              <a:rPr lang="en-US" sz="2400" baseline="30000" dirty="0"/>
              <a:t>nd</a:t>
            </a:r>
            <a:r>
              <a:rPr lang="en-US" sz="2400" dirty="0"/>
              <a:t> derivative matrix) is positive everywhere.</a:t>
            </a:r>
          </a:p>
        </p:txBody>
      </p:sp>
      <p:pic>
        <p:nvPicPr>
          <p:cNvPr id="6" name="Picture 5">
            <a:extLst>
              <a:ext uri="{FF2B5EF4-FFF2-40B4-BE49-F238E27FC236}">
                <a16:creationId xmlns:a16="http://schemas.microsoft.com/office/drawing/2014/main" id="{4D83821C-BB66-9A1E-3C7E-A614E12BB7D7}"/>
              </a:ext>
            </a:extLst>
          </p:cNvPr>
          <p:cNvPicPr>
            <a:picLocks noChangeAspect="1"/>
          </p:cNvPicPr>
          <p:nvPr/>
        </p:nvPicPr>
        <p:blipFill>
          <a:blip r:embed="rId3"/>
          <a:stretch>
            <a:fillRect/>
          </a:stretch>
        </p:blipFill>
        <p:spPr>
          <a:xfrm>
            <a:off x="6289600" y="5351833"/>
            <a:ext cx="5370710" cy="859700"/>
          </a:xfrm>
          <a:prstGeom prst="rect">
            <a:avLst/>
          </a:prstGeom>
        </p:spPr>
      </p:pic>
      <p:pic>
        <p:nvPicPr>
          <p:cNvPr id="7" name="Picture 6">
            <a:extLst>
              <a:ext uri="{FF2B5EF4-FFF2-40B4-BE49-F238E27FC236}">
                <a16:creationId xmlns:a16="http://schemas.microsoft.com/office/drawing/2014/main" id="{8EDEE59F-1C24-8777-C2AD-906C1B96C625}"/>
              </a:ext>
            </a:extLst>
          </p:cNvPr>
          <p:cNvPicPr>
            <a:picLocks noChangeAspect="1"/>
          </p:cNvPicPr>
          <p:nvPr/>
        </p:nvPicPr>
        <p:blipFill rotWithShape="1">
          <a:blip r:embed="rId4"/>
          <a:srcRect r="49901"/>
          <a:stretch/>
        </p:blipFill>
        <p:spPr>
          <a:xfrm>
            <a:off x="324432" y="1336776"/>
            <a:ext cx="5211748" cy="5258756"/>
          </a:xfrm>
          <a:prstGeom prst="rect">
            <a:avLst/>
          </a:prstGeom>
        </p:spPr>
      </p:pic>
    </p:spTree>
    <p:extLst>
      <p:ext uri="{BB962C8B-B14F-4D97-AF65-F5344CB8AC3E}">
        <p14:creationId xmlns:p14="http://schemas.microsoft.com/office/powerpoint/2010/main" val="1491291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t>Gradient descent algorithm</a:t>
            </a:r>
          </a:p>
          <a:p>
            <a:r>
              <a:rPr lang="en-US" dirty="0"/>
              <a:t>Linear regression example</a:t>
            </a:r>
          </a:p>
          <a:p>
            <a:r>
              <a:rPr lang="en-US" dirty="0">
                <a:solidFill>
                  <a:srgbClr val="CB8362"/>
                </a:solidFill>
              </a:rPr>
              <a:t>Gabor model example</a:t>
            </a:r>
          </a:p>
          <a:p>
            <a:r>
              <a:rPr lang="en-US" dirty="0"/>
              <a:t>Stochastic gradient descent</a:t>
            </a:r>
          </a:p>
          <a:p>
            <a:r>
              <a:rPr lang="en-US" dirty="0"/>
              <a:t>Momentum</a:t>
            </a:r>
          </a:p>
          <a:p>
            <a:r>
              <a:rPr lang="en-US" dirty="0"/>
              <a:t>Adam</a:t>
            </a:r>
          </a:p>
          <a:p>
            <a:endParaRPr lang="en-US" dirty="0"/>
          </a:p>
        </p:txBody>
      </p:sp>
    </p:spTree>
    <p:extLst>
      <p:ext uri="{BB962C8B-B14F-4D97-AF65-F5344CB8AC3E}">
        <p14:creationId xmlns:p14="http://schemas.microsoft.com/office/powerpoint/2010/main" val="4016942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1580-9648-F668-A1FA-3117645BE939}"/>
              </a:ext>
            </a:extLst>
          </p:cNvPr>
          <p:cNvSpPr>
            <a:spLocks noGrp="1"/>
          </p:cNvSpPr>
          <p:nvPr>
            <p:ph type="title"/>
          </p:nvPr>
        </p:nvSpPr>
        <p:spPr/>
        <p:txBody>
          <a:bodyPr/>
          <a:lstStyle/>
          <a:p>
            <a:r>
              <a:rPr lang="en-US" dirty="0"/>
              <a:t>Gabor model</a:t>
            </a:r>
          </a:p>
        </p:txBody>
      </p:sp>
      <p:pic>
        <p:nvPicPr>
          <p:cNvPr id="6" name="Picture 5">
            <a:extLst>
              <a:ext uri="{FF2B5EF4-FFF2-40B4-BE49-F238E27FC236}">
                <a16:creationId xmlns:a16="http://schemas.microsoft.com/office/drawing/2014/main" id="{0FA81E30-42B9-8CEC-CDB9-9631B76D113C}"/>
              </a:ext>
            </a:extLst>
          </p:cNvPr>
          <p:cNvPicPr>
            <a:picLocks noChangeAspect="1"/>
          </p:cNvPicPr>
          <p:nvPr/>
        </p:nvPicPr>
        <p:blipFill>
          <a:blip r:embed="rId2"/>
          <a:stretch>
            <a:fillRect/>
          </a:stretch>
        </p:blipFill>
        <p:spPr>
          <a:xfrm>
            <a:off x="715896" y="2486478"/>
            <a:ext cx="10760208" cy="3777797"/>
          </a:xfrm>
          <a:prstGeom prst="rect">
            <a:avLst/>
          </a:prstGeom>
        </p:spPr>
      </p:pic>
      <p:pic>
        <p:nvPicPr>
          <p:cNvPr id="8" name="Picture 7">
            <a:extLst>
              <a:ext uri="{FF2B5EF4-FFF2-40B4-BE49-F238E27FC236}">
                <a16:creationId xmlns:a16="http://schemas.microsoft.com/office/drawing/2014/main" id="{6F0098BD-8D10-7D1F-D849-1DAE1D125287}"/>
              </a:ext>
            </a:extLst>
          </p:cNvPr>
          <p:cNvPicPr>
            <a:picLocks noChangeAspect="1"/>
          </p:cNvPicPr>
          <p:nvPr/>
        </p:nvPicPr>
        <p:blipFill>
          <a:blip r:embed="rId3"/>
          <a:stretch>
            <a:fillRect/>
          </a:stretch>
        </p:blipFill>
        <p:spPr>
          <a:xfrm>
            <a:off x="2209800" y="1389408"/>
            <a:ext cx="7772400" cy="790564"/>
          </a:xfrm>
          <a:prstGeom prst="rect">
            <a:avLst/>
          </a:prstGeom>
        </p:spPr>
      </p:pic>
    </p:spTree>
    <p:extLst>
      <p:ext uri="{BB962C8B-B14F-4D97-AF65-F5344CB8AC3E}">
        <p14:creationId xmlns:p14="http://schemas.microsoft.com/office/powerpoint/2010/main" val="205489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1580-9648-F668-A1FA-3117645BE939}"/>
              </a:ext>
            </a:extLst>
          </p:cNvPr>
          <p:cNvSpPr>
            <a:spLocks noGrp="1"/>
          </p:cNvSpPr>
          <p:nvPr>
            <p:ph type="title"/>
          </p:nvPr>
        </p:nvSpPr>
        <p:spPr/>
        <p:txBody>
          <a:bodyPr/>
          <a:lstStyle/>
          <a:p>
            <a:r>
              <a:rPr lang="en-US" dirty="0"/>
              <a:t>Gabor model</a:t>
            </a:r>
          </a:p>
        </p:txBody>
      </p:sp>
      <p:pic>
        <p:nvPicPr>
          <p:cNvPr id="4" name="Picture 3">
            <a:extLst>
              <a:ext uri="{FF2B5EF4-FFF2-40B4-BE49-F238E27FC236}">
                <a16:creationId xmlns:a16="http://schemas.microsoft.com/office/drawing/2014/main" id="{D373B11F-A9C9-1CA0-8DE0-0E596EF01A5A}"/>
              </a:ext>
            </a:extLst>
          </p:cNvPr>
          <p:cNvPicPr>
            <a:picLocks noChangeAspect="1"/>
          </p:cNvPicPr>
          <p:nvPr/>
        </p:nvPicPr>
        <p:blipFill>
          <a:blip r:embed="rId2"/>
          <a:stretch>
            <a:fillRect/>
          </a:stretch>
        </p:blipFill>
        <p:spPr>
          <a:xfrm>
            <a:off x="2209800" y="1389408"/>
            <a:ext cx="7772400" cy="790564"/>
          </a:xfrm>
          <a:prstGeom prst="rect">
            <a:avLst/>
          </a:prstGeom>
        </p:spPr>
      </p:pic>
      <p:pic>
        <p:nvPicPr>
          <p:cNvPr id="5" name="Picture 4">
            <a:extLst>
              <a:ext uri="{FF2B5EF4-FFF2-40B4-BE49-F238E27FC236}">
                <a16:creationId xmlns:a16="http://schemas.microsoft.com/office/drawing/2014/main" id="{9DF2466F-E76A-C3B5-977B-F943DD353199}"/>
              </a:ext>
            </a:extLst>
          </p:cNvPr>
          <p:cNvPicPr>
            <a:picLocks noChangeAspect="1"/>
          </p:cNvPicPr>
          <p:nvPr/>
        </p:nvPicPr>
        <p:blipFill>
          <a:blip r:embed="rId3"/>
          <a:stretch>
            <a:fillRect/>
          </a:stretch>
        </p:blipFill>
        <p:spPr>
          <a:xfrm>
            <a:off x="1408644" y="2444297"/>
            <a:ext cx="5057422" cy="3624035"/>
          </a:xfrm>
          <a:prstGeom prst="rect">
            <a:avLst/>
          </a:prstGeom>
        </p:spPr>
      </p:pic>
      <p:pic>
        <p:nvPicPr>
          <p:cNvPr id="7" name="Picture 6">
            <a:extLst>
              <a:ext uri="{FF2B5EF4-FFF2-40B4-BE49-F238E27FC236}">
                <a16:creationId xmlns:a16="http://schemas.microsoft.com/office/drawing/2014/main" id="{7A3284F2-15CB-52D4-1E17-5E6FC7B7641F}"/>
              </a:ext>
            </a:extLst>
          </p:cNvPr>
          <p:cNvPicPr>
            <a:picLocks noChangeAspect="1"/>
          </p:cNvPicPr>
          <p:nvPr/>
        </p:nvPicPr>
        <p:blipFill rotWithShape="1">
          <a:blip r:embed="rId4"/>
          <a:srcRect l="-381" r="65478"/>
          <a:stretch/>
        </p:blipFill>
        <p:spPr>
          <a:xfrm>
            <a:off x="6379029" y="2236798"/>
            <a:ext cx="3755571" cy="3777797"/>
          </a:xfrm>
          <a:prstGeom prst="rect">
            <a:avLst/>
          </a:prstGeom>
        </p:spPr>
      </p:pic>
      <p:sp>
        <p:nvSpPr>
          <p:cNvPr id="8" name="Rectangle 7">
            <a:extLst>
              <a:ext uri="{FF2B5EF4-FFF2-40B4-BE49-F238E27FC236}">
                <a16:creationId xmlns:a16="http://schemas.microsoft.com/office/drawing/2014/main" id="{62ADCD8B-B150-03E9-70E9-E30F6016A76F}"/>
              </a:ext>
            </a:extLst>
          </p:cNvPr>
          <p:cNvSpPr/>
          <p:nvPr/>
        </p:nvSpPr>
        <p:spPr>
          <a:xfrm>
            <a:off x="6237514" y="2198914"/>
            <a:ext cx="391886"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E89BCFF-F4E4-51E8-E0A9-8E5028797C44}"/>
              </a:ext>
            </a:extLst>
          </p:cNvPr>
          <p:cNvPicPr>
            <a:picLocks noChangeAspect="1"/>
          </p:cNvPicPr>
          <p:nvPr/>
        </p:nvPicPr>
        <p:blipFill>
          <a:blip r:embed="rId5"/>
          <a:stretch>
            <a:fillRect/>
          </a:stretch>
        </p:blipFill>
        <p:spPr>
          <a:xfrm>
            <a:off x="4502953" y="5908114"/>
            <a:ext cx="3186093" cy="849086"/>
          </a:xfrm>
          <a:prstGeom prst="rect">
            <a:avLst/>
          </a:prstGeom>
        </p:spPr>
      </p:pic>
    </p:spTree>
    <p:extLst>
      <p:ext uri="{BB962C8B-B14F-4D97-AF65-F5344CB8AC3E}">
        <p14:creationId xmlns:p14="http://schemas.microsoft.com/office/powerpoint/2010/main" val="349183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22A56B-D306-C52C-D6A6-BECE0F4FEB4A}"/>
              </a:ext>
            </a:extLst>
          </p:cNvPr>
          <p:cNvPicPr>
            <a:picLocks noChangeAspect="1"/>
          </p:cNvPicPr>
          <p:nvPr/>
        </p:nvPicPr>
        <p:blipFill>
          <a:blip r:embed="rId2"/>
          <a:stretch>
            <a:fillRect/>
          </a:stretch>
        </p:blipFill>
        <p:spPr>
          <a:xfrm>
            <a:off x="2709863" y="1"/>
            <a:ext cx="6772274" cy="6858000"/>
          </a:xfrm>
          <a:prstGeom prst="rect">
            <a:avLst/>
          </a:prstGeom>
        </p:spPr>
      </p:pic>
    </p:spTree>
    <p:extLst>
      <p:ext uri="{BB962C8B-B14F-4D97-AF65-F5344CB8AC3E}">
        <p14:creationId xmlns:p14="http://schemas.microsoft.com/office/powerpoint/2010/main" val="2402823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810D1-4C23-A63B-F600-A075C5EA3205}"/>
              </a:ext>
            </a:extLst>
          </p:cNvPr>
          <p:cNvSpPr>
            <a:spLocks noGrp="1"/>
          </p:cNvSpPr>
          <p:nvPr>
            <p:ph idx="1"/>
          </p:nvPr>
        </p:nvSpPr>
        <p:spPr>
          <a:xfrm>
            <a:off x="6820348" y="1825625"/>
            <a:ext cx="4533452" cy="4351338"/>
          </a:xfrm>
        </p:spPr>
        <p:txBody>
          <a:bodyPr/>
          <a:lstStyle/>
          <a:p>
            <a:r>
              <a:rPr lang="en-US" dirty="0"/>
              <a:t>Gradient descent gets to </a:t>
            </a:r>
            <a:r>
              <a:rPr lang="en-US"/>
              <a:t>the global </a:t>
            </a:r>
            <a:r>
              <a:rPr lang="en-US" dirty="0"/>
              <a:t>minimum if we start in the right “valley”</a:t>
            </a:r>
          </a:p>
          <a:p>
            <a:r>
              <a:rPr lang="en-US" dirty="0"/>
              <a:t>Otherwise, descent to a local minimum</a:t>
            </a:r>
          </a:p>
          <a:p>
            <a:r>
              <a:rPr lang="en-US" dirty="0"/>
              <a:t>Or get stuck near a saddle point</a:t>
            </a:r>
          </a:p>
        </p:txBody>
      </p:sp>
      <p:pic>
        <p:nvPicPr>
          <p:cNvPr id="4" name="Picture 3">
            <a:extLst>
              <a:ext uri="{FF2B5EF4-FFF2-40B4-BE49-F238E27FC236}">
                <a16:creationId xmlns:a16="http://schemas.microsoft.com/office/drawing/2014/main" id="{C3348D9E-5C21-3A02-D680-B765F6A9E3C4}"/>
              </a:ext>
            </a:extLst>
          </p:cNvPr>
          <p:cNvPicPr>
            <a:picLocks noChangeAspect="1"/>
          </p:cNvPicPr>
          <p:nvPr/>
        </p:nvPicPr>
        <p:blipFill rotWithShape="1">
          <a:blip r:embed="rId2"/>
          <a:srcRect r="49108"/>
          <a:stretch/>
        </p:blipFill>
        <p:spPr>
          <a:xfrm>
            <a:off x="196649" y="204395"/>
            <a:ext cx="6053544" cy="6501818"/>
          </a:xfrm>
          <a:prstGeom prst="rect">
            <a:avLst/>
          </a:prstGeom>
        </p:spPr>
      </p:pic>
    </p:spTree>
    <p:extLst>
      <p:ext uri="{BB962C8B-B14F-4D97-AF65-F5344CB8AC3E}">
        <p14:creationId xmlns:p14="http://schemas.microsoft.com/office/powerpoint/2010/main" val="1493402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t>Gradient descent algorithm</a:t>
            </a:r>
          </a:p>
          <a:p>
            <a:r>
              <a:rPr lang="en-US" dirty="0"/>
              <a:t>Linear regression example</a:t>
            </a:r>
          </a:p>
          <a:p>
            <a:r>
              <a:rPr lang="en-US" dirty="0"/>
              <a:t>Gabor model example</a:t>
            </a:r>
          </a:p>
          <a:p>
            <a:r>
              <a:rPr lang="en-US" dirty="0">
                <a:solidFill>
                  <a:srgbClr val="CB8362"/>
                </a:solidFill>
              </a:rPr>
              <a:t>Stochastic gradient descent</a:t>
            </a:r>
          </a:p>
          <a:p>
            <a:r>
              <a:rPr lang="en-US" dirty="0"/>
              <a:t>Momentum</a:t>
            </a:r>
          </a:p>
          <a:p>
            <a:r>
              <a:rPr lang="en-US" dirty="0"/>
              <a:t>Adam</a:t>
            </a:r>
          </a:p>
          <a:p>
            <a:endParaRPr lang="en-US" dirty="0"/>
          </a:p>
        </p:txBody>
      </p:sp>
    </p:spTree>
    <p:extLst>
      <p:ext uri="{BB962C8B-B14F-4D97-AF65-F5344CB8AC3E}">
        <p14:creationId xmlns:p14="http://schemas.microsoft.com/office/powerpoint/2010/main" val="2139222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810D1-4C23-A63B-F600-A075C5EA3205}"/>
              </a:ext>
            </a:extLst>
          </p:cNvPr>
          <p:cNvSpPr>
            <a:spLocks noGrp="1"/>
          </p:cNvSpPr>
          <p:nvPr>
            <p:ph idx="1"/>
          </p:nvPr>
        </p:nvSpPr>
        <p:spPr>
          <a:xfrm>
            <a:off x="6820348" y="559398"/>
            <a:ext cx="4533452" cy="5617565"/>
          </a:xfrm>
        </p:spPr>
        <p:txBody>
          <a:bodyPr/>
          <a:lstStyle/>
          <a:p>
            <a:pPr marL="0" indent="0">
              <a:buNone/>
            </a:pPr>
            <a:r>
              <a:rPr lang="en-US" dirty="0"/>
              <a:t>IDEA:  add noise</a:t>
            </a:r>
          </a:p>
          <a:p>
            <a:pPr marL="0" indent="0">
              <a:buNone/>
            </a:pPr>
            <a:endParaRPr lang="en-US" dirty="0"/>
          </a:p>
          <a:p>
            <a:r>
              <a:rPr lang="en-US" dirty="0">
                <a:solidFill>
                  <a:srgbClr val="CB8362"/>
                </a:solidFill>
              </a:rPr>
              <a:t>Stochastic gradient descent</a:t>
            </a:r>
          </a:p>
          <a:p>
            <a:r>
              <a:rPr lang="en-US" dirty="0"/>
              <a:t>Compute gradient based on only a subset of points – a </a:t>
            </a:r>
            <a:r>
              <a:rPr lang="en-US" dirty="0">
                <a:solidFill>
                  <a:srgbClr val="CB8362"/>
                </a:solidFill>
              </a:rPr>
              <a:t>mini-batch</a:t>
            </a:r>
          </a:p>
          <a:p>
            <a:r>
              <a:rPr lang="en-US" dirty="0"/>
              <a:t>Work through dataset sampling without replacement</a:t>
            </a:r>
          </a:p>
          <a:p>
            <a:r>
              <a:rPr lang="en-US" dirty="0"/>
              <a:t>One pass though the data is called an </a:t>
            </a:r>
            <a:r>
              <a:rPr lang="en-US" dirty="0">
                <a:solidFill>
                  <a:srgbClr val="CB8362"/>
                </a:solidFill>
              </a:rPr>
              <a:t>epoch </a:t>
            </a:r>
            <a:endParaRPr lang="en-US" dirty="0"/>
          </a:p>
        </p:txBody>
      </p:sp>
      <p:pic>
        <p:nvPicPr>
          <p:cNvPr id="4" name="Picture 3">
            <a:extLst>
              <a:ext uri="{FF2B5EF4-FFF2-40B4-BE49-F238E27FC236}">
                <a16:creationId xmlns:a16="http://schemas.microsoft.com/office/drawing/2014/main" id="{C3348D9E-5C21-3A02-D680-B765F6A9E3C4}"/>
              </a:ext>
            </a:extLst>
          </p:cNvPr>
          <p:cNvPicPr>
            <a:picLocks noChangeAspect="1"/>
          </p:cNvPicPr>
          <p:nvPr/>
        </p:nvPicPr>
        <p:blipFill rotWithShape="1">
          <a:blip r:embed="rId2"/>
          <a:srcRect r="49108"/>
          <a:stretch/>
        </p:blipFill>
        <p:spPr>
          <a:xfrm>
            <a:off x="196649" y="204395"/>
            <a:ext cx="6053544" cy="6501818"/>
          </a:xfrm>
          <a:prstGeom prst="rect">
            <a:avLst/>
          </a:prstGeom>
        </p:spPr>
      </p:pic>
    </p:spTree>
    <p:extLst>
      <p:ext uri="{BB962C8B-B14F-4D97-AF65-F5344CB8AC3E}">
        <p14:creationId xmlns:p14="http://schemas.microsoft.com/office/powerpoint/2010/main" val="436213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1810D1-4C23-A63B-F600-A075C5EA3205}"/>
                  </a:ext>
                </a:extLst>
              </p:cNvPr>
              <p:cNvSpPr>
                <a:spLocks noGrp="1"/>
              </p:cNvSpPr>
              <p:nvPr>
                <p:ph idx="1"/>
              </p:nvPr>
            </p:nvSpPr>
            <p:spPr>
              <a:xfrm>
                <a:off x="6820348" y="559398"/>
                <a:ext cx="4533452" cy="5617565"/>
              </a:xfrm>
            </p:spPr>
            <p:txBody>
              <a:bodyPr>
                <a:normAutofit/>
              </a:bodyPr>
              <a:lstStyle/>
              <a:p>
                <a:pPr marL="0" indent="0">
                  <a:buNone/>
                </a:pPr>
                <a:r>
                  <a:rPr lang="en-US" dirty="0"/>
                  <a:t>Stochastic gradient descent</a:t>
                </a:r>
              </a:p>
              <a:p>
                <a:pPr marL="0" indent="0">
                  <a:buNone/>
                </a:pPr>
                <a:endParaRPr lang="en-US" dirty="0"/>
              </a:p>
              <a:p>
                <a:pPr marL="0" indent="0">
                  <a:buNone/>
                </a:pPr>
                <a:r>
                  <a:rPr lang="en-US" dirty="0"/>
                  <a:t>Before (full batch descent)</a:t>
                </a:r>
              </a:p>
              <a:p>
                <a:pPr marL="0" indent="0">
                  <a:buNone/>
                </a:pPr>
                <a:endParaRPr lang="en-US" dirty="0"/>
              </a:p>
              <a:p>
                <a:pPr marL="0" indent="0">
                  <a:buNone/>
                </a:pPr>
                <a:endParaRPr lang="en-US" dirty="0"/>
              </a:p>
              <a:p>
                <a:pPr marL="0" indent="0">
                  <a:buNone/>
                </a:pPr>
                <a:endParaRPr lang="en-US" dirty="0"/>
              </a:p>
              <a:p>
                <a:pPr marL="0" indent="0">
                  <a:buNone/>
                </a:pPr>
                <a:r>
                  <a:rPr lang="en-US" dirty="0"/>
                  <a:t>After (SGD)</a:t>
                </a:r>
              </a:p>
              <a:p>
                <a:pPr marL="0" indent="0">
                  <a:buNone/>
                </a:pPr>
                <a:endParaRPr lang="en-US" dirty="0"/>
              </a:p>
              <a:p>
                <a:pPr marL="0" indent="0">
                  <a:buNone/>
                </a:pPr>
                <a:endParaRPr lang="en-US" dirty="0"/>
              </a:p>
              <a:p>
                <a:pPr marL="0" indent="0">
                  <a:buNone/>
                </a:pPr>
                <a:endParaRPr lang="en-US" dirty="0"/>
              </a:p>
              <a:p>
                <a:pPr marL="0" indent="0">
                  <a:buNone/>
                </a:pPr>
                <a:r>
                  <a:rPr lang="en-US" dirty="0"/>
                  <a:t>Fixed learning rate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α</m:t>
                    </m:r>
                  </m:oMath>
                </a14:m>
                <a:endParaRPr lang="en-US" dirty="0"/>
              </a:p>
            </p:txBody>
          </p:sp>
        </mc:Choice>
        <mc:Fallback>
          <p:sp>
            <p:nvSpPr>
              <p:cNvPr id="3" name="Content Placeholder 2">
                <a:extLst>
                  <a:ext uri="{FF2B5EF4-FFF2-40B4-BE49-F238E27FC236}">
                    <a16:creationId xmlns:a16="http://schemas.microsoft.com/office/drawing/2014/main" id="{6C1810D1-4C23-A63B-F600-A075C5EA3205}"/>
                  </a:ext>
                </a:extLst>
              </p:cNvPr>
              <p:cNvSpPr>
                <a:spLocks noGrp="1" noRot="1" noChangeAspect="1" noMove="1" noResize="1" noEditPoints="1" noAdjustHandles="1" noChangeArrowheads="1" noChangeShapeType="1" noTextEdit="1"/>
              </p:cNvSpPr>
              <p:nvPr>
                <p:ph idx="1"/>
              </p:nvPr>
            </p:nvSpPr>
            <p:spPr>
              <a:xfrm>
                <a:off x="6820348" y="559398"/>
                <a:ext cx="4533452" cy="5617565"/>
              </a:xfrm>
              <a:blipFill>
                <a:blip r:embed="rId2"/>
                <a:stretch>
                  <a:fillRect l="-2823" t="-1846" b="-26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3348D9E-5C21-3A02-D680-B765F6A9E3C4}"/>
              </a:ext>
            </a:extLst>
          </p:cNvPr>
          <p:cNvPicPr>
            <a:picLocks noChangeAspect="1"/>
          </p:cNvPicPr>
          <p:nvPr/>
        </p:nvPicPr>
        <p:blipFill rotWithShape="1">
          <a:blip r:embed="rId3"/>
          <a:srcRect r="49108"/>
          <a:stretch/>
        </p:blipFill>
        <p:spPr>
          <a:xfrm>
            <a:off x="196649" y="204395"/>
            <a:ext cx="6053544" cy="6501818"/>
          </a:xfrm>
          <a:prstGeom prst="rect">
            <a:avLst/>
          </a:prstGeom>
        </p:spPr>
      </p:pic>
      <p:pic>
        <p:nvPicPr>
          <p:cNvPr id="2" name="Picture 1">
            <a:extLst>
              <a:ext uri="{FF2B5EF4-FFF2-40B4-BE49-F238E27FC236}">
                <a16:creationId xmlns:a16="http://schemas.microsoft.com/office/drawing/2014/main" id="{3E673008-E1ED-838A-FC28-F038F348421A}"/>
              </a:ext>
            </a:extLst>
          </p:cNvPr>
          <p:cNvPicPr>
            <a:picLocks noChangeAspect="1"/>
          </p:cNvPicPr>
          <p:nvPr/>
        </p:nvPicPr>
        <p:blipFill>
          <a:blip r:embed="rId4"/>
          <a:stretch>
            <a:fillRect/>
          </a:stretch>
        </p:blipFill>
        <p:spPr>
          <a:xfrm>
            <a:off x="6978798" y="4350164"/>
            <a:ext cx="4216549" cy="927641"/>
          </a:xfrm>
          <a:prstGeom prst="rect">
            <a:avLst/>
          </a:prstGeom>
        </p:spPr>
      </p:pic>
      <p:pic>
        <p:nvPicPr>
          <p:cNvPr id="5" name="Picture 4">
            <a:extLst>
              <a:ext uri="{FF2B5EF4-FFF2-40B4-BE49-F238E27FC236}">
                <a16:creationId xmlns:a16="http://schemas.microsoft.com/office/drawing/2014/main" id="{2CF299F5-B8C2-4C0D-6F5F-97B24A77AA9F}"/>
              </a:ext>
            </a:extLst>
          </p:cNvPr>
          <p:cNvPicPr>
            <a:picLocks noChangeAspect="1"/>
          </p:cNvPicPr>
          <p:nvPr/>
        </p:nvPicPr>
        <p:blipFill>
          <a:blip r:embed="rId5"/>
          <a:stretch>
            <a:fillRect/>
          </a:stretch>
        </p:blipFill>
        <p:spPr>
          <a:xfrm>
            <a:off x="6978799" y="2470854"/>
            <a:ext cx="4216549" cy="1001669"/>
          </a:xfrm>
          <a:prstGeom prst="rect">
            <a:avLst/>
          </a:prstGeom>
        </p:spPr>
      </p:pic>
    </p:spTree>
    <p:extLst>
      <p:ext uri="{BB962C8B-B14F-4D97-AF65-F5344CB8AC3E}">
        <p14:creationId xmlns:p14="http://schemas.microsoft.com/office/powerpoint/2010/main" val="3327419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03AD-5FBD-F048-6C0A-93C2C7DF39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810D1-4C23-A63B-F600-A075C5EA32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348D9E-5C21-3A02-D680-B765F6A9E3C4}"/>
              </a:ext>
            </a:extLst>
          </p:cNvPr>
          <p:cNvPicPr>
            <a:picLocks noChangeAspect="1"/>
          </p:cNvPicPr>
          <p:nvPr/>
        </p:nvPicPr>
        <p:blipFill>
          <a:blip r:embed="rId2"/>
          <a:stretch>
            <a:fillRect/>
          </a:stretch>
        </p:blipFill>
        <p:spPr>
          <a:xfrm>
            <a:off x="196649" y="204395"/>
            <a:ext cx="11894946" cy="6501818"/>
          </a:xfrm>
          <a:prstGeom prst="rect">
            <a:avLst/>
          </a:prstGeom>
        </p:spPr>
      </p:pic>
    </p:spTree>
    <p:extLst>
      <p:ext uri="{BB962C8B-B14F-4D97-AF65-F5344CB8AC3E}">
        <p14:creationId xmlns:p14="http://schemas.microsoft.com/office/powerpoint/2010/main" val="4044295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49B07A7-1CE9-4940-08E7-A3A46C4279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762" y="1763485"/>
            <a:ext cx="11760009" cy="3385457"/>
          </a:xfrm>
          <a:prstGeom prst="rect">
            <a:avLst/>
          </a:prstGeom>
        </p:spPr>
      </p:pic>
      <p:sp>
        <p:nvSpPr>
          <p:cNvPr id="4" name="Content Placeholder 2">
            <a:extLst>
              <a:ext uri="{FF2B5EF4-FFF2-40B4-BE49-F238E27FC236}">
                <a16:creationId xmlns:a16="http://schemas.microsoft.com/office/drawing/2014/main" id="{850382F4-E3AE-6AC9-CAF8-78B29B26B884}"/>
              </a:ext>
            </a:extLst>
          </p:cNvPr>
          <p:cNvSpPr txBox="1">
            <a:spLocks/>
          </p:cNvSpPr>
          <p:nvPr/>
        </p:nvSpPr>
        <p:spPr>
          <a:xfrm>
            <a:off x="838200" y="5736771"/>
            <a:ext cx="10515600" cy="75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classification problem (discrete classes, &gt;2 possible values)</a:t>
            </a:r>
          </a:p>
        </p:txBody>
      </p:sp>
      <p:sp>
        <p:nvSpPr>
          <p:cNvPr id="5" name="Title 1">
            <a:extLst>
              <a:ext uri="{FF2B5EF4-FFF2-40B4-BE49-F238E27FC236}">
                <a16:creationId xmlns:a16="http://schemas.microsoft.com/office/drawing/2014/main" id="{693731F4-9539-91CB-612F-FD04B6BABA34}"/>
              </a:ext>
            </a:extLst>
          </p:cNvPr>
          <p:cNvSpPr>
            <a:spLocks noGrp="1"/>
          </p:cNvSpPr>
          <p:nvPr>
            <p:ph type="title"/>
          </p:nvPr>
        </p:nvSpPr>
        <p:spPr>
          <a:xfrm>
            <a:off x="609594" y="365125"/>
            <a:ext cx="10515600" cy="1325563"/>
          </a:xfrm>
        </p:spPr>
        <p:txBody>
          <a:bodyPr/>
          <a:lstStyle/>
          <a:p>
            <a:r>
              <a:rPr lang="en-US" dirty="0"/>
              <a:t>Music genre classification</a:t>
            </a:r>
          </a:p>
        </p:txBody>
      </p:sp>
    </p:spTree>
    <p:extLst>
      <p:ext uri="{BB962C8B-B14F-4D97-AF65-F5344CB8AC3E}">
        <p14:creationId xmlns:p14="http://schemas.microsoft.com/office/powerpoint/2010/main" val="167312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B8F7-6C66-0EE6-5F1D-9E3AF895D6EA}"/>
              </a:ext>
            </a:extLst>
          </p:cNvPr>
          <p:cNvPicPr>
            <a:picLocks noChangeAspect="1"/>
          </p:cNvPicPr>
          <p:nvPr/>
        </p:nvPicPr>
        <p:blipFill>
          <a:blip r:embed="rId2"/>
          <a:stretch>
            <a:fillRect/>
          </a:stretch>
        </p:blipFill>
        <p:spPr>
          <a:xfrm>
            <a:off x="2947595" y="-12096"/>
            <a:ext cx="6285743" cy="6870096"/>
          </a:xfrm>
          <a:prstGeom prst="rect">
            <a:avLst/>
          </a:prstGeom>
        </p:spPr>
      </p:pic>
    </p:spTree>
    <p:extLst>
      <p:ext uri="{BB962C8B-B14F-4D97-AF65-F5344CB8AC3E}">
        <p14:creationId xmlns:p14="http://schemas.microsoft.com/office/powerpoint/2010/main" val="2848160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B73C-3548-6C5F-6E8C-7CBF4C5B62EA}"/>
              </a:ext>
            </a:extLst>
          </p:cNvPr>
          <p:cNvSpPr>
            <a:spLocks noGrp="1"/>
          </p:cNvSpPr>
          <p:nvPr>
            <p:ph type="title"/>
          </p:nvPr>
        </p:nvSpPr>
        <p:spPr/>
        <p:txBody>
          <a:bodyPr/>
          <a:lstStyle/>
          <a:p>
            <a:r>
              <a:rPr lang="en-US" dirty="0"/>
              <a:t>Properties of SGD</a:t>
            </a:r>
          </a:p>
        </p:txBody>
      </p:sp>
      <p:sp>
        <p:nvSpPr>
          <p:cNvPr id="3" name="Content Placeholder 2">
            <a:extLst>
              <a:ext uri="{FF2B5EF4-FFF2-40B4-BE49-F238E27FC236}">
                <a16:creationId xmlns:a16="http://schemas.microsoft.com/office/drawing/2014/main" id="{A44435D5-7598-1BC0-3F36-D9F0B722CE9E}"/>
              </a:ext>
            </a:extLst>
          </p:cNvPr>
          <p:cNvSpPr>
            <a:spLocks noGrp="1"/>
          </p:cNvSpPr>
          <p:nvPr>
            <p:ph idx="1"/>
          </p:nvPr>
        </p:nvSpPr>
        <p:spPr/>
        <p:txBody>
          <a:bodyPr/>
          <a:lstStyle/>
          <a:p>
            <a:r>
              <a:rPr lang="en-US" dirty="0"/>
              <a:t>Can escape from local minima</a:t>
            </a:r>
          </a:p>
          <a:p>
            <a:r>
              <a:rPr lang="en-US" dirty="0"/>
              <a:t>Adds noise, but still sensible updates as based on part of data</a:t>
            </a:r>
          </a:p>
          <a:p>
            <a:r>
              <a:rPr lang="en-US" dirty="0"/>
              <a:t>Uses all data equally</a:t>
            </a:r>
          </a:p>
          <a:p>
            <a:r>
              <a:rPr lang="en-US" dirty="0"/>
              <a:t>Less computationally expensive</a:t>
            </a:r>
          </a:p>
          <a:p>
            <a:r>
              <a:rPr lang="en-US" dirty="0"/>
              <a:t>Seems to find better solutions</a:t>
            </a:r>
          </a:p>
          <a:p>
            <a:endParaRPr lang="en-US" dirty="0"/>
          </a:p>
          <a:p>
            <a:r>
              <a:rPr lang="en-US" dirty="0"/>
              <a:t>Doesn’t converge in traditional sense</a:t>
            </a:r>
          </a:p>
          <a:p>
            <a:r>
              <a:rPr lang="en-US" dirty="0">
                <a:solidFill>
                  <a:srgbClr val="CB8362"/>
                </a:solidFill>
              </a:rPr>
              <a:t>Learning rate schedule </a:t>
            </a:r>
            <a:r>
              <a:rPr lang="en-US" dirty="0"/>
              <a:t>– decrease learning rate over time</a:t>
            </a:r>
          </a:p>
        </p:txBody>
      </p:sp>
    </p:spTree>
    <p:extLst>
      <p:ext uri="{BB962C8B-B14F-4D97-AF65-F5344CB8AC3E}">
        <p14:creationId xmlns:p14="http://schemas.microsoft.com/office/powerpoint/2010/main" val="3541805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t>Gradient descent algorithm</a:t>
            </a:r>
          </a:p>
          <a:p>
            <a:r>
              <a:rPr lang="en-US" dirty="0"/>
              <a:t>Linear regression example</a:t>
            </a:r>
          </a:p>
          <a:p>
            <a:r>
              <a:rPr lang="en-US" dirty="0"/>
              <a:t>Gabor model example</a:t>
            </a:r>
          </a:p>
          <a:p>
            <a:r>
              <a:rPr lang="en-US" dirty="0"/>
              <a:t>Stochastic gradient descent</a:t>
            </a:r>
          </a:p>
          <a:p>
            <a:r>
              <a:rPr lang="en-US" dirty="0">
                <a:solidFill>
                  <a:srgbClr val="CB8362"/>
                </a:solidFill>
              </a:rPr>
              <a:t>Momentum</a:t>
            </a:r>
          </a:p>
          <a:p>
            <a:r>
              <a:rPr lang="en-US" dirty="0"/>
              <a:t>Adam</a:t>
            </a:r>
          </a:p>
          <a:p>
            <a:endParaRPr lang="en-US" dirty="0"/>
          </a:p>
        </p:txBody>
      </p:sp>
    </p:spTree>
    <p:extLst>
      <p:ext uri="{BB962C8B-B14F-4D97-AF65-F5344CB8AC3E}">
        <p14:creationId xmlns:p14="http://schemas.microsoft.com/office/powerpoint/2010/main" val="865458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920E0F8-D0EF-E588-95A7-36545F24B738}"/>
              </a:ext>
            </a:extLst>
          </p:cNvPr>
          <p:cNvSpPr>
            <a:spLocks noGrp="1"/>
          </p:cNvSpPr>
          <p:nvPr>
            <p:ph idx="1"/>
          </p:nvPr>
        </p:nvSpPr>
        <p:spPr>
          <a:xfrm>
            <a:off x="838200" y="1825625"/>
            <a:ext cx="10515600" cy="4351338"/>
          </a:xfrm>
        </p:spPr>
        <p:txBody>
          <a:bodyPr/>
          <a:lstStyle/>
          <a:p>
            <a:r>
              <a:rPr lang="en-US" dirty="0"/>
              <a:t>Weighted sum of this gradient and previous gradient</a:t>
            </a:r>
          </a:p>
        </p:txBody>
      </p:sp>
      <p:sp>
        <p:nvSpPr>
          <p:cNvPr id="2" name="Title 1">
            <a:extLst>
              <a:ext uri="{FF2B5EF4-FFF2-40B4-BE49-F238E27FC236}">
                <a16:creationId xmlns:a16="http://schemas.microsoft.com/office/drawing/2014/main" id="{9FCC7075-2CBF-FE82-FCC7-973B55FE0147}"/>
              </a:ext>
            </a:extLst>
          </p:cNvPr>
          <p:cNvSpPr>
            <a:spLocks noGrp="1"/>
          </p:cNvSpPr>
          <p:nvPr>
            <p:ph type="title"/>
          </p:nvPr>
        </p:nvSpPr>
        <p:spPr/>
        <p:txBody>
          <a:bodyPr/>
          <a:lstStyle/>
          <a:p>
            <a:r>
              <a:rPr lang="en-US" dirty="0"/>
              <a:t>Momentum</a:t>
            </a:r>
          </a:p>
        </p:txBody>
      </p:sp>
      <p:pic>
        <p:nvPicPr>
          <p:cNvPr id="4" name="Picture 3">
            <a:extLst>
              <a:ext uri="{FF2B5EF4-FFF2-40B4-BE49-F238E27FC236}">
                <a16:creationId xmlns:a16="http://schemas.microsoft.com/office/drawing/2014/main" id="{D13C5A33-BE4B-BA97-0741-7D04775FE305}"/>
              </a:ext>
            </a:extLst>
          </p:cNvPr>
          <p:cNvPicPr>
            <a:picLocks noChangeAspect="1"/>
          </p:cNvPicPr>
          <p:nvPr/>
        </p:nvPicPr>
        <p:blipFill>
          <a:blip r:embed="rId2"/>
          <a:stretch>
            <a:fillRect/>
          </a:stretch>
        </p:blipFill>
        <p:spPr>
          <a:xfrm>
            <a:off x="2603649" y="2834494"/>
            <a:ext cx="7264400" cy="2006600"/>
          </a:xfrm>
          <a:prstGeom prst="rect">
            <a:avLst/>
          </a:prstGeom>
        </p:spPr>
      </p:pic>
    </p:spTree>
    <p:extLst>
      <p:ext uri="{BB962C8B-B14F-4D97-AF65-F5344CB8AC3E}">
        <p14:creationId xmlns:p14="http://schemas.microsoft.com/office/powerpoint/2010/main" val="2383141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1FE8A8-9DB2-7D74-D840-B835EB010D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1C96F0-B993-52F8-323A-458D029559EC}"/>
              </a:ext>
            </a:extLst>
          </p:cNvPr>
          <p:cNvPicPr>
            <a:picLocks noChangeAspect="1"/>
          </p:cNvPicPr>
          <p:nvPr/>
        </p:nvPicPr>
        <p:blipFill>
          <a:blip r:embed="rId2"/>
          <a:stretch>
            <a:fillRect/>
          </a:stretch>
        </p:blipFill>
        <p:spPr>
          <a:xfrm>
            <a:off x="838200" y="681037"/>
            <a:ext cx="10637527" cy="5814508"/>
          </a:xfrm>
          <a:prstGeom prst="rect">
            <a:avLst/>
          </a:prstGeom>
        </p:spPr>
      </p:pic>
    </p:spTree>
    <p:extLst>
      <p:ext uri="{BB962C8B-B14F-4D97-AF65-F5344CB8AC3E}">
        <p14:creationId xmlns:p14="http://schemas.microsoft.com/office/powerpoint/2010/main" val="1756377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7077-1D46-FEBF-335E-1E008D038098}"/>
              </a:ext>
            </a:extLst>
          </p:cNvPr>
          <p:cNvSpPr>
            <a:spLocks noGrp="1"/>
          </p:cNvSpPr>
          <p:nvPr>
            <p:ph type="title"/>
          </p:nvPr>
        </p:nvSpPr>
        <p:spPr/>
        <p:txBody>
          <a:bodyPr/>
          <a:lstStyle/>
          <a:p>
            <a:r>
              <a:rPr lang="en-US" dirty="0" err="1"/>
              <a:t>Nesterov</a:t>
            </a:r>
            <a:r>
              <a:rPr lang="en-US" dirty="0"/>
              <a:t> accelerated momentum</a:t>
            </a:r>
          </a:p>
        </p:txBody>
      </p:sp>
      <p:pic>
        <p:nvPicPr>
          <p:cNvPr id="4" name="Picture 3">
            <a:extLst>
              <a:ext uri="{FF2B5EF4-FFF2-40B4-BE49-F238E27FC236}">
                <a16:creationId xmlns:a16="http://schemas.microsoft.com/office/drawing/2014/main" id="{9CDFBB0E-C9ED-1719-87F9-E7A52FAADEDC}"/>
              </a:ext>
            </a:extLst>
          </p:cNvPr>
          <p:cNvPicPr>
            <a:picLocks noChangeAspect="1"/>
          </p:cNvPicPr>
          <p:nvPr/>
        </p:nvPicPr>
        <p:blipFill>
          <a:blip r:embed="rId2"/>
          <a:stretch>
            <a:fillRect/>
          </a:stretch>
        </p:blipFill>
        <p:spPr>
          <a:xfrm>
            <a:off x="6460714" y="1471884"/>
            <a:ext cx="4893086" cy="5112431"/>
          </a:xfrm>
          <a:prstGeom prst="rect">
            <a:avLst/>
          </a:prstGeom>
        </p:spPr>
      </p:pic>
      <p:sp>
        <p:nvSpPr>
          <p:cNvPr id="5" name="Content Placeholder 2">
            <a:extLst>
              <a:ext uri="{FF2B5EF4-FFF2-40B4-BE49-F238E27FC236}">
                <a16:creationId xmlns:a16="http://schemas.microsoft.com/office/drawing/2014/main" id="{99D58A4E-A0E2-1967-E476-BA5301263026}"/>
              </a:ext>
            </a:extLst>
          </p:cNvPr>
          <p:cNvSpPr>
            <a:spLocks noGrp="1"/>
          </p:cNvSpPr>
          <p:nvPr>
            <p:ph idx="1"/>
          </p:nvPr>
        </p:nvSpPr>
        <p:spPr>
          <a:xfrm>
            <a:off x="838199" y="1825625"/>
            <a:ext cx="5336689" cy="4351338"/>
          </a:xfrm>
        </p:spPr>
        <p:txBody>
          <a:bodyPr>
            <a:normAutofit/>
          </a:bodyPr>
          <a:lstStyle/>
          <a:p>
            <a:r>
              <a:rPr lang="en-US" dirty="0"/>
              <a:t>Momentum is kind of like a prediction of where we are going</a:t>
            </a:r>
          </a:p>
          <a:p>
            <a:endParaRPr lang="en-US" dirty="0"/>
          </a:p>
          <a:p>
            <a:endParaRPr lang="en-US" dirty="0"/>
          </a:p>
          <a:p>
            <a:endParaRPr lang="en-US" dirty="0"/>
          </a:p>
          <a:p>
            <a:r>
              <a:rPr lang="en-US" dirty="0"/>
              <a:t>Move in the predicted direction, THEN, measure the gradient </a:t>
            </a:r>
          </a:p>
        </p:txBody>
      </p:sp>
      <p:pic>
        <p:nvPicPr>
          <p:cNvPr id="6" name="Picture 5">
            <a:extLst>
              <a:ext uri="{FF2B5EF4-FFF2-40B4-BE49-F238E27FC236}">
                <a16:creationId xmlns:a16="http://schemas.microsoft.com/office/drawing/2014/main" id="{3940A96C-3569-25C3-AB59-7FA6EC4B76D8}"/>
              </a:ext>
            </a:extLst>
          </p:cNvPr>
          <p:cNvPicPr>
            <a:picLocks noChangeAspect="1"/>
          </p:cNvPicPr>
          <p:nvPr/>
        </p:nvPicPr>
        <p:blipFill>
          <a:blip r:embed="rId3"/>
          <a:stretch>
            <a:fillRect/>
          </a:stretch>
        </p:blipFill>
        <p:spPr>
          <a:xfrm>
            <a:off x="971784" y="5234076"/>
            <a:ext cx="5042353" cy="1118949"/>
          </a:xfrm>
          <a:prstGeom prst="rect">
            <a:avLst/>
          </a:prstGeom>
        </p:spPr>
      </p:pic>
      <p:pic>
        <p:nvPicPr>
          <p:cNvPr id="7" name="Picture 6">
            <a:extLst>
              <a:ext uri="{FF2B5EF4-FFF2-40B4-BE49-F238E27FC236}">
                <a16:creationId xmlns:a16="http://schemas.microsoft.com/office/drawing/2014/main" id="{201EC4A1-998D-D124-5532-B254522A7806}"/>
              </a:ext>
            </a:extLst>
          </p:cNvPr>
          <p:cNvPicPr>
            <a:picLocks noChangeAspect="1"/>
          </p:cNvPicPr>
          <p:nvPr/>
        </p:nvPicPr>
        <p:blipFill>
          <a:blip r:embed="rId4"/>
          <a:stretch>
            <a:fillRect/>
          </a:stretch>
        </p:blipFill>
        <p:spPr>
          <a:xfrm>
            <a:off x="1467522" y="2990624"/>
            <a:ext cx="4050879" cy="1118949"/>
          </a:xfrm>
          <a:prstGeom prst="rect">
            <a:avLst/>
          </a:prstGeom>
        </p:spPr>
      </p:pic>
    </p:spTree>
    <p:extLst>
      <p:ext uri="{BB962C8B-B14F-4D97-AF65-F5344CB8AC3E}">
        <p14:creationId xmlns:p14="http://schemas.microsoft.com/office/powerpoint/2010/main" val="3327357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8BC-CBD9-64B4-432F-27C3A2EDC444}"/>
              </a:ext>
            </a:extLst>
          </p:cNvPr>
          <p:cNvSpPr>
            <a:spLocks noGrp="1"/>
          </p:cNvSpPr>
          <p:nvPr>
            <p:ph type="title"/>
          </p:nvPr>
        </p:nvSpPr>
        <p:spPr/>
        <p:txBody>
          <a:bodyPr/>
          <a:lstStyle/>
          <a:p>
            <a:r>
              <a:rPr lang="en-US" dirty="0"/>
              <a:t>Fitting models</a:t>
            </a:r>
          </a:p>
        </p:txBody>
      </p:sp>
      <p:sp>
        <p:nvSpPr>
          <p:cNvPr id="3" name="Content Placeholder 2">
            <a:extLst>
              <a:ext uri="{FF2B5EF4-FFF2-40B4-BE49-F238E27FC236}">
                <a16:creationId xmlns:a16="http://schemas.microsoft.com/office/drawing/2014/main" id="{862AB7EB-44EC-3175-942B-775B9F93154C}"/>
              </a:ext>
            </a:extLst>
          </p:cNvPr>
          <p:cNvSpPr>
            <a:spLocks noGrp="1"/>
          </p:cNvSpPr>
          <p:nvPr>
            <p:ph idx="1"/>
          </p:nvPr>
        </p:nvSpPr>
        <p:spPr/>
        <p:txBody>
          <a:bodyPr/>
          <a:lstStyle/>
          <a:p>
            <a:r>
              <a:rPr lang="en-US" dirty="0" err="1"/>
              <a:t>Maths</a:t>
            </a:r>
            <a:r>
              <a:rPr lang="en-US" dirty="0"/>
              <a:t> overview</a:t>
            </a:r>
          </a:p>
          <a:p>
            <a:r>
              <a:rPr lang="en-US" dirty="0"/>
              <a:t>Gradient descent algorithm</a:t>
            </a:r>
          </a:p>
          <a:p>
            <a:r>
              <a:rPr lang="en-US" dirty="0"/>
              <a:t>Linear regression example</a:t>
            </a:r>
          </a:p>
          <a:p>
            <a:r>
              <a:rPr lang="en-US" dirty="0"/>
              <a:t>Gabor model example</a:t>
            </a:r>
          </a:p>
          <a:p>
            <a:r>
              <a:rPr lang="en-US" dirty="0"/>
              <a:t>Stochastic gradient descent</a:t>
            </a:r>
          </a:p>
          <a:p>
            <a:r>
              <a:rPr lang="en-US" dirty="0"/>
              <a:t>Momentum</a:t>
            </a:r>
          </a:p>
          <a:p>
            <a:r>
              <a:rPr lang="en-US" dirty="0">
                <a:solidFill>
                  <a:srgbClr val="CB8362"/>
                </a:solidFill>
              </a:rPr>
              <a:t>Adam</a:t>
            </a:r>
          </a:p>
          <a:p>
            <a:endParaRPr lang="en-US" dirty="0"/>
          </a:p>
        </p:txBody>
      </p:sp>
    </p:spTree>
    <p:extLst>
      <p:ext uri="{BB962C8B-B14F-4D97-AF65-F5344CB8AC3E}">
        <p14:creationId xmlns:p14="http://schemas.microsoft.com/office/powerpoint/2010/main" val="121674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Adaptive moment estimation (Adam)</a:t>
            </a:r>
          </a:p>
        </p:txBody>
      </p:sp>
      <p:pic>
        <p:nvPicPr>
          <p:cNvPr id="6" name="Picture 5">
            <a:extLst>
              <a:ext uri="{FF2B5EF4-FFF2-40B4-BE49-F238E27FC236}">
                <a16:creationId xmlns:a16="http://schemas.microsoft.com/office/drawing/2014/main" id="{9B554002-BE48-3367-F8EE-FC3D4D2964FD}"/>
              </a:ext>
            </a:extLst>
          </p:cNvPr>
          <p:cNvPicPr>
            <a:picLocks noChangeAspect="1"/>
          </p:cNvPicPr>
          <p:nvPr/>
        </p:nvPicPr>
        <p:blipFill rotWithShape="1">
          <a:blip r:embed="rId2"/>
          <a:srcRect b="50000"/>
          <a:stretch/>
        </p:blipFill>
        <p:spPr>
          <a:xfrm>
            <a:off x="1221747" y="1690688"/>
            <a:ext cx="9299232" cy="4715568"/>
          </a:xfrm>
          <a:prstGeom prst="rect">
            <a:avLst/>
          </a:prstGeom>
        </p:spPr>
      </p:pic>
    </p:spTree>
    <p:extLst>
      <p:ext uri="{BB962C8B-B14F-4D97-AF65-F5344CB8AC3E}">
        <p14:creationId xmlns:p14="http://schemas.microsoft.com/office/powerpoint/2010/main" val="436311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Normalized gradients</a:t>
            </a:r>
          </a:p>
        </p:txBody>
      </p:sp>
      <p:sp>
        <p:nvSpPr>
          <p:cNvPr id="3" name="Content Placeholder 2">
            <a:extLst>
              <a:ext uri="{FF2B5EF4-FFF2-40B4-BE49-F238E27FC236}">
                <a16:creationId xmlns:a16="http://schemas.microsoft.com/office/drawing/2014/main" id="{79970666-A250-A726-349A-DF7834C64190}"/>
              </a:ext>
            </a:extLst>
          </p:cNvPr>
          <p:cNvSpPr>
            <a:spLocks noGrp="1"/>
          </p:cNvSpPr>
          <p:nvPr>
            <p:ph idx="1"/>
          </p:nvPr>
        </p:nvSpPr>
        <p:spPr>
          <a:xfrm>
            <a:off x="838200" y="1825625"/>
            <a:ext cx="10515600" cy="4351338"/>
          </a:xfrm>
        </p:spPr>
        <p:txBody>
          <a:bodyPr/>
          <a:lstStyle/>
          <a:p>
            <a:r>
              <a:rPr lang="en-US" dirty="0"/>
              <a:t>Measure mean and pointwise squared gradient</a:t>
            </a:r>
          </a:p>
          <a:p>
            <a:endParaRPr lang="en-US" dirty="0"/>
          </a:p>
          <a:p>
            <a:endParaRPr lang="en-US" dirty="0"/>
          </a:p>
          <a:p>
            <a:endParaRPr lang="en-US" dirty="0"/>
          </a:p>
          <a:p>
            <a:endParaRPr lang="en-US" dirty="0"/>
          </a:p>
          <a:p>
            <a:r>
              <a:rPr lang="en-US" dirty="0"/>
              <a:t>Normalize:</a:t>
            </a:r>
          </a:p>
          <a:p>
            <a:endParaRPr lang="en-US" dirty="0"/>
          </a:p>
        </p:txBody>
      </p:sp>
      <p:pic>
        <p:nvPicPr>
          <p:cNvPr id="4" name="Picture 3">
            <a:extLst>
              <a:ext uri="{FF2B5EF4-FFF2-40B4-BE49-F238E27FC236}">
                <a16:creationId xmlns:a16="http://schemas.microsoft.com/office/drawing/2014/main" id="{D95C04F8-2875-14FA-0ACC-43B30527E2AA}"/>
              </a:ext>
            </a:extLst>
          </p:cNvPr>
          <p:cNvPicPr>
            <a:picLocks noChangeAspect="1"/>
          </p:cNvPicPr>
          <p:nvPr/>
        </p:nvPicPr>
        <p:blipFill>
          <a:blip r:embed="rId2"/>
          <a:stretch>
            <a:fillRect/>
          </a:stretch>
        </p:blipFill>
        <p:spPr>
          <a:xfrm>
            <a:off x="2220634" y="2500154"/>
            <a:ext cx="2356608" cy="1684571"/>
          </a:xfrm>
          <a:prstGeom prst="rect">
            <a:avLst/>
          </a:prstGeom>
        </p:spPr>
      </p:pic>
      <p:pic>
        <p:nvPicPr>
          <p:cNvPr id="5" name="Picture 4">
            <a:extLst>
              <a:ext uri="{FF2B5EF4-FFF2-40B4-BE49-F238E27FC236}">
                <a16:creationId xmlns:a16="http://schemas.microsoft.com/office/drawing/2014/main" id="{7E5F8EFD-6BEE-9D03-8811-F102B87810B8}"/>
              </a:ext>
            </a:extLst>
          </p:cNvPr>
          <p:cNvPicPr>
            <a:picLocks noChangeAspect="1"/>
          </p:cNvPicPr>
          <p:nvPr/>
        </p:nvPicPr>
        <p:blipFill>
          <a:blip r:embed="rId3"/>
          <a:stretch>
            <a:fillRect/>
          </a:stretch>
        </p:blipFill>
        <p:spPr>
          <a:xfrm>
            <a:off x="1473575" y="5217458"/>
            <a:ext cx="4012826" cy="739954"/>
          </a:xfrm>
          <a:prstGeom prst="rect">
            <a:avLst/>
          </a:prstGeom>
        </p:spPr>
      </p:pic>
    </p:spTree>
    <p:extLst>
      <p:ext uri="{BB962C8B-B14F-4D97-AF65-F5344CB8AC3E}">
        <p14:creationId xmlns:p14="http://schemas.microsoft.com/office/powerpoint/2010/main" val="2368054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Normalized gradients</a:t>
            </a:r>
          </a:p>
        </p:txBody>
      </p:sp>
      <p:sp>
        <p:nvSpPr>
          <p:cNvPr id="3" name="Content Placeholder 2">
            <a:extLst>
              <a:ext uri="{FF2B5EF4-FFF2-40B4-BE49-F238E27FC236}">
                <a16:creationId xmlns:a16="http://schemas.microsoft.com/office/drawing/2014/main" id="{79970666-A250-A726-349A-DF7834C64190}"/>
              </a:ext>
            </a:extLst>
          </p:cNvPr>
          <p:cNvSpPr>
            <a:spLocks noGrp="1"/>
          </p:cNvSpPr>
          <p:nvPr>
            <p:ph idx="1"/>
          </p:nvPr>
        </p:nvSpPr>
        <p:spPr>
          <a:xfrm>
            <a:off x="838200" y="1825625"/>
            <a:ext cx="10515600" cy="4351338"/>
          </a:xfrm>
        </p:spPr>
        <p:txBody>
          <a:bodyPr/>
          <a:lstStyle/>
          <a:p>
            <a:r>
              <a:rPr lang="en-US" dirty="0"/>
              <a:t>Measure mean and pointwise squared gradient</a:t>
            </a:r>
          </a:p>
          <a:p>
            <a:endParaRPr lang="en-US" dirty="0"/>
          </a:p>
          <a:p>
            <a:endParaRPr lang="en-US" dirty="0"/>
          </a:p>
          <a:p>
            <a:endParaRPr lang="en-US" dirty="0"/>
          </a:p>
          <a:p>
            <a:endParaRPr lang="en-US" dirty="0"/>
          </a:p>
          <a:p>
            <a:r>
              <a:rPr lang="en-US" dirty="0"/>
              <a:t>Normalize:</a:t>
            </a:r>
          </a:p>
          <a:p>
            <a:endParaRPr lang="en-US" dirty="0"/>
          </a:p>
        </p:txBody>
      </p:sp>
      <p:pic>
        <p:nvPicPr>
          <p:cNvPr id="4" name="Picture 3">
            <a:extLst>
              <a:ext uri="{FF2B5EF4-FFF2-40B4-BE49-F238E27FC236}">
                <a16:creationId xmlns:a16="http://schemas.microsoft.com/office/drawing/2014/main" id="{D95C04F8-2875-14FA-0ACC-43B30527E2AA}"/>
              </a:ext>
            </a:extLst>
          </p:cNvPr>
          <p:cNvPicPr>
            <a:picLocks noChangeAspect="1"/>
          </p:cNvPicPr>
          <p:nvPr/>
        </p:nvPicPr>
        <p:blipFill>
          <a:blip r:embed="rId2"/>
          <a:stretch>
            <a:fillRect/>
          </a:stretch>
        </p:blipFill>
        <p:spPr>
          <a:xfrm>
            <a:off x="2220634" y="2500154"/>
            <a:ext cx="2356608" cy="1684571"/>
          </a:xfrm>
          <a:prstGeom prst="rect">
            <a:avLst/>
          </a:prstGeom>
        </p:spPr>
      </p:pic>
      <p:pic>
        <p:nvPicPr>
          <p:cNvPr id="5" name="Picture 4">
            <a:extLst>
              <a:ext uri="{FF2B5EF4-FFF2-40B4-BE49-F238E27FC236}">
                <a16:creationId xmlns:a16="http://schemas.microsoft.com/office/drawing/2014/main" id="{7E5F8EFD-6BEE-9D03-8811-F102B87810B8}"/>
              </a:ext>
            </a:extLst>
          </p:cNvPr>
          <p:cNvPicPr>
            <a:picLocks noChangeAspect="1"/>
          </p:cNvPicPr>
          <p:nvPr/>
        </p:nvPicPr>
        <p:blipFill>
          <a:blip r:embed="rId3"/>
          <a:stretch>
            <a:fillRect/>
          </a:stretch>
        </p:blipFill>
        <p:spPr>
          <a:xfrm>
            <a:off x="1473575" y="5217458"/>
            <a:ext cx="4012826" cy="739954"/>
          </a:xfrm>
          <a:prstGeom prst="rect">
            <a:avLst/>
          </a:prstGeom>
        </p:spPr>
      </p:pic>
      <p:pic>
        <p:nvPicPr>
          <p:cNvPr id="6" name="Picture 5">
            <a:extLst>
              <a:ext uri="{FF2B5EF4-FFF2-40B4-BE49-F238E27FC236}">
                <a16:creationId xmlns:a16="http://schemas.microsoft.com/office/drawing/2014/main" id="{69E4D45D-7C25-EBB1-48B2-B4FE5613C114}"/>
              </a:ext>
            </a:extLst>
          </p:cNvPr>
          <p:cNvPicPr>
            <a:picLocks noChangeAspect="1"/>
          </p:cNvPicPr>
          <p:nvPr/>
        </p:nvPicPr>
        <p:blipFill>
          <a:blip r:embed="rId4"/>
          <a:stretch>
            <a:fillRect/>
          </a:stretch>
        </p:blipFill>
        <p:spPr>
          <a:xfrm>
            <a:off x="8361370" y="2294567"/>
            <a:ext cx="2130190" cy="1153853"/>
          </a:xfrm>
          <a:prstGeom prst="rect">
            <a:avLst/>
          </a:prstGeom>
        </p:spPr>
      </p:pic>
      <p:pic>
        <p:nvPicPr>
          <p:cNvPr id="8" name="Picture 7">
            <a:extLst>
              <a:ext uri="{FF2B5EF4-FFF2-40B4-BE49-F238E27FC236}">
                <a16:creationId xmlns:a16="http://schemas.microsoft.com/office/drawing/2014/main" id="{C9CCCF77-9274-CA6E-A236-9A52A906EF67}"/>
              </a:ext>
            </a:extLst>
          </p:cNvPr>
          <p:cNvPicPr>
            <a:picLocks noChangeAspect="1"/>
          </p:cNvPicPr>
          <p:nvPr/>
        </p:nvPicPr>
        <p:blipFill>
          <a:blip r:embed="rId5"/>
          <a:stretch>
            <a:fillRect/>
          </a:stretch>
        </p:blipFill>
        <p:spPr>
          <a:xfrm>
            <a:off x="8571109" y="3662072"/>
            <a:ext cx="1920451" cy="1145223"/>
          </a:xfrm>
          <a:prstGeom prst="rect">
            <a:avLst/>
          </a:prstGeom>
        </p:spPr>
      </p:pic>
      <p:pic>
        <p:nvPicPr>
          <p:cNvPr id="9" name="Picture 8">
            <a:extLst>
              <a:ext uri="{FF2B5EF4-FFF2-40B4-BE49-F238E27FC236}">
                <a16:creationId xmlns:a16="http://schemas.microsoft.com/office/drawing/2014/main" id="{68223CB3-3A96-DD69-AF1D-E708D9AD7DFA}"/>
              </a:ext>
            </a:extLst>
          </p:cNvPr>
          <p:cNvPicPr>
            <a:picLocks noChangeAspect="1"/>
          </p:cNvPicPr>
          <p:nvPr/>
        </p:nvPicPr>
        <p:blipFill>
          <a:blip r:embed="rId6"/>
          <a:stretch>
            <a:fillRect/>
          </a:stretch>
        </p:blipFill>
        <p:spPr>
          <a:xfrm>
            <a:off x="7942232" y="5071216"/>
            <a:ext cx="2549328" cy="1032438"/>
          </a:xfrm>
          <a:prstGeom prst="rect">
            <a:avLst/>
          </a:prstGeom>
        </p:spPr>
      </p:pic>
    </p:spTree>
    <p:extLst>
      <p:ext uri="{BB962C8B-B14F-4D97-AF65-F5344CB8AC3E}">
        <p14:creationId xmlns:p14="http://schemas.microsoft.com/office/powerpoint/2010/main" val="115992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0C8D-2D80-FFE5-0270-8A109A65C96B}"/>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CAEB61BD-02FC-5B03-319F-D6FD95ACF615}"/>
              </a:ext>
            </a:extLst>
          </p:cNvPr>
          <p:cNvSpPr>
            <a:spLocks noGrp="1"/>
          </p:cNvSpPr>
          <p:nvPr>
            <p:ph idx="1"/>
          </p:nvPr>
        </p:nvSpPr>
        <p:spPr/>
        <p:txBody>
          <a:bodyPr/>
          <a:lstStyle/>
          <a:p>
            <a:r>
              <a:rPr lang="en-US" dirty="0"/>
              <a:t>Training dataset of </a:t>
            </a:r>
            <a:r>
              <a:rPr lang="en-US" i="1" dirty="0">
                <a:latin typeface="Times New Roman" panose="02020603050405020304" pitchFamily="18" charset="0"/>
                <a:cs typeface="Times New Roman" panose="02020603050405020304" pitchFamily="18" charset="0"/>
              </a:rPr>
              <a:t>I</a:t>
            </a:r>
            <a:r>
              <a:rPr lang="en-US" dirty="0"/>
              <a:t> pairs of input/output examples:</a:t>
            </a:r>
          </a:p>
          <a:p>
            <a:endParaRPr lang="en-US" dirty="0"/>
          </a:p>
          <a:p>
            <a:endParaRPr lang="en-US" dirty="0"/>
          </a:p>
          <a:p>
            <a:r>
              <a:rPr lang="en-US" dirty="0">
                <a:solidFill>
                  <a:srgbClr val="D18362"/>
                </a:solidFill>
              </a:rPr>
              <a:t>Loss function </a:t>
            </a:r>
            <a:r>
              <a:rPr lang="en-US" dirty="0"/>
              <a:t>or</a:t>
            </a:r>
            <a:r>
              <a:rPr lang="en-US" dirty="0">
                <a:solidFill>
                  <a:srgbClr val="D18362"/>
                </a:solidFill>
              </a:rPr>
              <a:t> cost function </a:t>
            </a:r>
            <a:r>
              <a:rPr lang="en-US" dirty="0"/>
              <a:t>measures how bad model is:</a:t>
            </a:r>
          </a:p>
          <a:p>
            <a:endParaRPr lang="en-US" dirty="0"/>
          </a:p>
          <a:p>
            <a:pPr marL="0" indent="0">
              <a:buNone/>
            </a:pPr>
            <a:r>
              <a:rPr lang="en-US" dirty="0"/>
              <a:t>   or for short:</a:t>
            </a:r>
          </a:p>
          <a:p>
            <a:endParaRPr lang="en-US" dirty="0"/>
          </a:p>
        </p:txBody>
      </p:sp>
      <p:pic>
        <p:nvPicPr>
          <p:cNvPr id="4" name="Picture 3">
            <a:extLst>
              <a:ext uri="{FF2B5EF4-FFF2-40B4-BE49-F238E27FC236}">
                <a16:creationId xmlns:a16="http://schemas.microsoft.com/office/drawing/2014/main" id="{5C213AD1-BB85-D32F-5939-00AE24C4FFC9}"/>
              </a:ext>
            </a:extLst>
          </p:cNvPr>
          <p:cNvPicPr>
            <a:picLocks noChangeAspect="1"/>
          </p:cNvPicPr>
          <p:nvPr/>
        </p:nvPicPr>
        <p:blipFill>
          <a:blip r:embed="rId2"/>
          <a:stretch>
            <a:fillRect/>
          </a:stretch>
        </p:blipFill>
        <p:spPr>
          <a:xfrm>
            <a:off x="4910364" y="2361635"/>
            <a:ext cx="2044700" cy="533400"/>
          </a:xfrm>
          <a:prstGeom prst="rect">
            <a:avLst/>
          </a:prstGeom>
        </p:spPr>
      </p:pic>
      <p:pic>
        <p:nvPicPr>
          <p:cNvPr id="10" name="Picture 9">
            <a:extLst>
              <a:ext uri="{FF2B5EF4-FFF2-40B4-BE49-F238E27FC236}">
                <a16:creationId xmlns:a16="http://schemas.microsoft.com/office/drawing/2014/main" id="{6064D6ED-2B64-2314-F230-4BB6656EC683}"/>
              </a:ext>
            </a:extLst>
          </p:cNvPr>
          <p:cNvPicPr>
            <a:picLocks noChangeAspect="1"/>
          </p:cNvPicPr>
          <p:nvPr/>
        </p:nvPicPr>
        <p:blipFill>
          <a:blip r:embed="rId3"/>
          <a:stretch>
            <a:fillRect/>
          </a:stretch>
        </p:blipFill>
        <p:spPr>
          <a:xfrm>
            <a:off x="5481864" y="5078069"/>
            <a:ext cx="901700" cy="469900"/>
          </a:xfrm>
          <a:prstGeom prst="rect">
            <a:avLst/>
          </a:prstGeom>
        </p:spPr>
      </p:pic>
      <p:cxnSp>
        <p:nvCxnSpPr>
          <p:cNvPr id="14" name="Straight Arrow Connector 13">
            <a:extLst>
              <a:ext uri="{FF2B5EF4-FFF2-40B4-BE49-F238E27FC236}">
                <a16:creationId xmlns:a16="http://schemas.microsoft.com/office/drawing/2014/main" id="{D625C9C0-F7EB-03BC-B7DB-A54E81C07478}"/>
              </a:ext>
            </a:extLst>
          </p:cNvPr>
          <p:cNvCxnSpPr>
            <a:cxnSpLocks/>
          </p:cNvCxnSpPr>
          <p:nvPr/>
        </p:nvCxnSpPr>
        <p:spPr>
          <a:xfrm flipH="1">
            <a:off x="6553200" y="5315818"/>
            <a:ext cx="1578429" cy="0"/>
          </a:xfrm>
          <a:prstGeom prst="straightConnector1">
            <a:avLst/>
          </a:prstGeom>
          <a:ln>
            <a:solidFill>
              <a:srgbClr val="D1836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8B7488-223B-FEFB-F91E-C590B5B9FE04}"/>
              </a:ext>
            </a:extLst>
          </p:cNvPr>
          <p:cNvSpPr txBox="1"/>
          <p:nvPr/>
        </p:nvSpPr>
        <p:spPr>
          <a:xfrm>
            <a:off x="8263782" y="5145053"/>
            <a:ext cx="3471018" cy="923330"/>
          </a:xfrm>
          <a:prstGeom prst="rect">
            <a:avLst/>
          </a:prstGeom>
          <a:noFill/>
        </p:spPr>
        <p:txBody>
          <a:bodyPr wrap="square" rtlCol="0">
            <a:spAutoFit/>
          </a:bodyPr>
          <a:lstStyle/>
          <a:p>
            <a:r>
              <a:rPr lang="en-US" dirty="0"/>
              <a:t>Returns a scalar that is smaller when model maps inputs to outputs better</a:t>
            </a:r>
          </a:p>
        </p:txBody>
      </p:sp>
      <p:pic>
        <p:nvPicPr>
          <p:cNvPr id="5" name="Picture 4">
            <a:extLst>
              <a:ext uri="{FF2B5EF4-FFF2-40B4-BE49-F238E27FC236}">
                <a16:creationId xmlns:a16="http://schemas.microsoft.com/office/drawing/2014/main" id="{02E89E66-ECD8-582C-F1BD-73D9BF48B6BE}"/>
              </a:ext>
            </a:extLst>
          </p:cNvPr>
          <p:cNvPicPr>
            <a:picLocks noChangeAspect="1"/>
          </p:cNvPicPr>
          <p:nvPr/>
        </p:nvPicPr>
        <p:blipFill>
          <a:blip r:embed="rId4"/>
          <a:stretch>
            <a:fillRect/>
          </a:stretch>
        </p:blipFill>
        <p:spPr>
          <a:xfrm>
            <a:off x="3663950" y="3872395"/>
            <a:ext cx="4864100" cy="584200"/>
          </a:xfrm>
          <a:prstGeom prst="rect">
            <a:avLst/>
          </a:prstGeom>
        </p:spPr>
      </p:pic>
    </p:spTree>
    <p:extLst>
      <p:ext uri="{BB962C8B-B14F-4D97-AF65-F5344CB8AC3E}">
        <p14:creationId xmlns:p14="http://schemas.microsoft.com/office/powerpoint/2010/main" val="2565656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Normalized gradients</a:t>
            </a:r>
          </a:p>
        </p:txBody>
      </p:sp>
      <p:sp>
        <p:nvSpPr>
          <p:cNvPr id="3" name="Content Placeholder 2">
            <a:extLst>
              <a:ext uri="{FF2B5EF4-FFF2-40B4-BE49-F238E27FC236}">
                <a16:creationId xmlns:a16="http://schemas.microsoft.com/office/drawing/2014/main" id="{79970666-A250-A726-349A-DF7834C64190}"/>
              </a:ext>
            </a:extLst>
          </p:cNvPr>
          <p:cNvSpPr>
            <a:spLocks noGrp="1"/>
          </p:cNvSpPr>
          <p:nvPr>
            <p:ph idx="1"/>
          </p:nvPr>
        </p:nvSpPr>
        <p:spPr>
          <a:xfrm>
            <a:off x="838200" y="1825625"/>
            <a:ext cx="10515600" cy="4351338"/>
          </a:xfrm>
        </p:spPr>
        <p:txBody>
          <a:bodyPr/>
          <a:lstStyle/>
          <a:p>
            <a:r>
              <a:rPr lang="en-US" dirty="0"/>
              <a:t>Measure mean and pointwise squared gradient</a:t>
            </a:r>
          </a:p>
          <a:p>
            <a:endParaRPr lang="en-US" dirty="0"/>
          </a:p>
          <a:p>
            <a:endParaRPr lang="en-US" dirty="0"/>
          </a:p>
          <a:p>
            <a:endParaRPr lang="en-US" dirty="0"/>
          </a:p>
          <a:p>
            <a:endParaRPr lang="en-US" dirty="0"/>
          </a:p>
          <a:p>
            <a:r>
              <a:rPr lang="en-US" dirty="0"/>
              <a:t>Normalize:</a:t>
            </a:r>
          </a:p>
          <a:p>
            <a:endParaRPr lang="en-US" dirty="0"/>
          </a:p>
        </p:txBody>
      </p:sp>
      <p:pic>
        <p:nvPicPr>
          <p:cNvPr id="4" name="Picture 3">
            <a:extLst>
              <a:ext uri="{FF2B5EF4-FFF2-40B4-BE49-F238E27FC236}">
                <a16:creationId xmlns:a16="http://schemas.microsoft.com/office/drawing/2014/main" id="{D95C04F8-2875-14FA-0ACC-43B30527E2AA}"/>
              </a:ext>
            </a:extLst>
          </p:cNvPr>
          <p:cNvPicPr>
            <a:picLocks noChangeAspect="1"/>
          </p:cNvPicPr>
          <p:nvPr/>
        </p:nvPicPr>
        <p:blipFill>
          <a:blip r:embed="rId2"/>
          <a:stretch>
            <a:fillRect/>
          </a:stretch>
        </p:blipFill>
        <p:spPr>
          <a:xfrm>
            <a:off x="2220634" y="2500154"/>
            <a:ext cx="2356608" cy="1684571"/>
          </a:xfrm>
          <a:prstGeom prst="rect">
            <a:avLst/>
          </a:prstGeom>
        </p:spPr>
      </p:pic>
      <p:pic>
        <p:nvPicPr>
          <p:cNvPr id="5" name="Picture 4">
            <a:extLst>
              <a:ext uri="{FF2B5EF4-FFF2-40B4-BE49-F238E27FC236}">
                <a16:creationId xmlns:a16="http://schemas.microsoft.com/office/drawing/2014/main" id="{7E5F8EFD-6BEE-9D03-8811-F102B87810B8}"/>
              </a:ext>
            </a:extLst>
          </p:cNvPr>
          <p:cNvPicPr>
            <a:picLocks noChangeAspect="1"/>
          </p:cNvPicPr>
          <p:nvPr/>
        </p:nvPicPr>
        <p:blipFill>
          <a:blip r:embed="rId3"/>
          <a:stretch>
            <a:fillRect/>
          </a:stretch>
        </p:blipFill>
        <p:spPr>
          <a:xfrm>
            <a:off x="1473575" y="5217458"/>
            <a:ext cx="4012826" cy="739954"/>
          </a:xfrm>
          <a:prstGeom prst="rect">
            <a:avLst/>
          </a:prstGeom>
        </p:spPr>
      </p:pic>
      <p:pic>
        <p:nvPicPr>
          <p:cNvPr id="7" name="Picture 6">
            <a:extLst>
              <a:ext uri="{FF2B5EF4-FFF2-40B4-BE49-F238E27FC236}">
                <a16:creationId xmlns:a16="http://schemas.microsoft.com/office/drawing/2014/main" id="{65B42187-73DC-3DFC-7D7B-31C6C8ABF0BE}"/>
              </a:ext>
            </a:extLst>
          </p:cNvPr>
          <p:cNvPicPr>
            <a:picLocks noChangeAspect="1"/>
          </p:cNvPicPr>
          <p:nvPr/>
        </p:nvPicPr>
        <p:blipFill rotWithShape="1">
          <a:blip r:embed="rId4"/>
          <a:srcRect l="-115" t="50000" r="49974"/>
          <a:stretch/>
        </p:blipFill>
        <p:spPr>
          <a:xfrm>
            <a:off x="6781646" y="2321261"/>
            <a:ext cx="4426717" cy="4476923"/>
          </a:xfrm>
          <a:prstGeom prst="rect">
            <a:avLst/>
          </a:prstGeom>
        </p:spPr>
      </p:pic>
    </p:spTree>
    <p:extLst>
      <p:ext uri="{BB962C8B-B14F-4D97-AF65-F5344CB8AC3E}">
        <p14:creationId xmlns:p14="http://schemas.microsoft.com/office/powerpoint/2010/main" val="3774330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Adaptive moment estimation (Adam)</a:t>
            </a:r>
          </a:p>
        </p:txBody>
      </p:sp>
      <p:pic>
        <p:nvPicPr>
          <p:cNvPr id="3" name="Picture 2">
            <a:extLst>
              <a:ext uri="{FF2B5EF4-FFF2-40B4-BE49-F238E27FC236}">
                <a16:creationId xmlns:a16="http://schemas.microsoft.com/office/drawing/2014/main" id="{8A3D821E-97B8-2875-7390-DF04B476A79A}"/>
              </a:ext>
            </a:extLst>
          </p:cNvPr>
          <p:cNvPicPr>
            <a:picLocks noChangeAspect="1"/>
          </p:cNvPicPr>
          <p:nvPr/>
        </p:nvPicPr>
        <p:blipFill>
          <a:blip r:embed="rId2"/>
          <a:stretch>
            <a:fillRect/>
          </a:stretch>
        </p:blipFill>
        <p:spPr>
          <a:xfrm>
            <a:off x="6174888" y="1655568"/>
            <a:ext cx="4670322" cy="1601493"/>
          </a:xfrm>
          <a:prstGeom prst="rect">
            <a:avLst/>
          </a:prstGeom>
        </p:spPr>
      </p:pic>
      <p:pic>
        <p:nvPicPr>
          <p:cNvPr id="4" name="Picture 3">
            <a:extLst>
              <a:ext uri="{FF2B5EF4-FFF2-40B4-BE49-F238E27FC236}">
                <a16:creationId xmlns:a16="http://schemas.microsoft.com/office/drawing/2014/main" id="{FB3400EC-D140-0BC9-5CF2-4532DFB8E057}"/>
              </a:ext>
            </a:extLst>
          </p:cNvPr>
          <p:cNvPicPr>
            <a:picLocks noChangeAspect="1"/>
          </p:cNvPicPr>
          <p:nvPr/>
        </p:nvPicPr>
        <p:blipFill>
          <a:blip r:embed="rId3"/>
          <a:stretch>
            <a:fillRect/>
          </a:stretch>
        </p:blipFill>
        <p:spPr>
          <a:xfrm>
            <a:off x="6096000" y="3860867"/>
            <a:ext cx="2314199" cy="1341565"/>
          </a:xfrm>
          <a:prstGeom prst="rect">
            <a:avLst/>
          </a:prstGeom>
        </p:spPr>
      </p:pic>
      <p:pic>
        <p:nvPicPr>
          <p:cNvPr id="5" name="Picture 4">
            <a:extLst>
              <a:ext uri="{FF2B5EF4-FFF2-40B4-BE49-F238E27FC236}">
                <a16:creationId xmlns:a16="http://schemas.microsoft.com/office/drawing/2014/main" id="{297C991A-8232-0057-C2D3-79965B48CD23}"/>
              </a:ext>
            </a:extLst>
          </p:cNvPr>
          <p:cNvPicPr>
            <a:picLocks noChangeAspect="1"/>
          </p:cNvPicPr>
          <p:nvPr/>
        </p:nvPicPr>
        <p:blipFill>
          <a:blip r:embed="rId4"/>
          <a:stretch>
            <a:fillRect/>
          </a:stretch>
        </p:blipFill>
        <p:spPr>
          <a:xfrm>
            <a:off x="5979429" y="5806238"/>
            <a:ext cx="3605455" cy="754630"/>
          </a:xfrm>
          <a:prstGeom prst="rect">
            <a:avLst/>
          </a:prstGeom>
        </p:spPr>
      </p:pic>
      <p:sp>
        <p:nvSpPr>
          <p:cNvPr id="7" name="Content Placeholder 2">
            <a:extLst>
              <a:ext uri="{FF2B5EF4-FFF2-40B4-BE49-F238E27FC236}">
                <a16:creationId xmlns:a16="http://schemas.microsoft.com/office/drawing/2014/main" id="{29918AB6-9963-4FF4-1C45-A231BB55DADF}"/>
              </a:ext>
            </a:extLst>
          </p:cNvPr>
          <p:cNvSpPr>
            <a:spLocks noGrp="1"/>
          </p:cNvSpPr>
          <p:nvPr>
            <p:ph idx="1"/>
          </p:nvPr>
        </p:nvSpPr>
        <p:spPr>
          <a:xfrm>
            <a:off x="838199" y="1825625"/>
            <a:ext cx="5336689" cy="4351338"/>
          </a:xfrm>
        </p:spPr>
        <p:txBody>
          <a:bodyPr>
            <a:normAutofit fontScale="92500" lnSpcReduction="10000"/>
          </a:bodyPr>
          <a:lstStyle/>
          <a:p>
            <a:r>
              <a:rPr lang="en-US" dirty="0"/>
              <a:t>Compute mean and pointwise squared gradients with momentum</a:t>
            </a:r>
          </a:p>
          <a:p>
            <a:endParaRPr lang="en-US" dirty="0"/>
          </a:p>
          <a:p>
            <a:endParaRPr lang="en-US" dirty="0"/>
          </a:p>
          <a:p>
            <a:r>
              <a:rPr lang="en-US" dirty="0"/>
              <a:t>Moderate near start of the sequence</a:t>
            </a:r>
          </a:p>
          <a:p>
            <a:endParaRPr lang="en-US" dirty="0"/>
          </a:p>
          <a:p>
            <a:endParaRPr lang="en-US" dirty="0"/>
          </a:p>
          <a:p>
            <a:endParaRPr lang="en-US" dirty="0"/>
          </a:p>
          <a:p>
            <a:r>
              <a:rPr lang="en-US" dirty="0"/>
              <a:t>Update the parameters</a:t>
            </a:r>
          </a:p>
        </p:txBody>
      </p:sp>
    </p:spTree>
    <p:extLst>
      <p:ext uri="{BB962C8B-B14F-4D97-AF65-F5344CB8AC3E}">
        <p14:creationId xmlns:p14="http://schemas.microsoft.com/office/powerpoint/2010/main" val="12866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F897-A25F-B994-2008-E49B53E2AC93}"/>
              </a:ext>
            </a:extLst>
          </p:cNvPr>
          <p:cNvSpPr>
            <a:spLocks noGrp="1"/>
          </p:cNvSpPr>
          <p:nvPr>
            <p:ph type="title"/>
          </p:nvPr>
        </p:nvSpPr>
        <p:spPr/>
        <p:txBody>
          <a:bodyPr/>
          <a:lstStyle/>
          <a:p>
            <a:r>
              <a:rPr lang="en-US" dirty="0"/>
              <a:t>Adaptive moment estimation (Adam)</a:t>
            </a:r>
          </a:p>
        </p:txBody>
      </p:sp>
      <p:pic>
        <p:nvPicPr>
          <p:cNvPr id="6" name="Picture 5">
            <a:extLst>
              <a:ext uri="{FF2B5EF4-FFF2-40B4-BE49-F238E27FC236}">
                <a16:creationId xmlns:a16="http://schemas.microsoft.com/office/drawing/2014/main" id="{9B554002-BE48-3367-F8EE-FC3D4D2964FD}"/>
              </a:ext>
            </a:extLst>
          </p:cNvPr>
          <p:cNvPicPr>
            <a:picLocks noChangeAspect="1"/>
          </p:cNvPicPr>
          <p:nvPr/>
        </p:nvPicPr>
        <p:blipFill rotWithShape="1">
          <a:blip r:embed="rId2"/>
          <a:srcRect l="-115" t="50000" r="115"/>
          <a:stretch/>
        </p:blipFill>
        <p:spPr>
          <a:xfrm>
            <a:off x="1221747" y="1690688"/>
            <a:ext cx="9299232" cy="4715568"/>
          </a:xfrm>
          <a:prstGeom prst="rect">
            <a:avLst/>
          </a:prstGeom>
        </p:spPr>
      </p:pic>
    </p:spTree>
    <p:extLst>
      <p:ext uri="{BB962C8B-B14F-4D97-AF65-F5344CB8AC3E}">
        <p14:creationId xmlns:p14="http://schemas.microsoft.com/office/powerpoint/2010/main" val="2763901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21A7-E648-8023-B332-991DFCA27EE3}"/>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FB00AB35-CFD7-B43C-6D25-0D43225D51C1}"/>
              </a:ext>
            </a:extLst>
          </p:cNvPr>
          <p:cNvSpPr>
            <a:spLocks noGrp="1"/>
          </p:cNvSpPr>
          <p:nvPr>
            <p:ph idx="1"/>
          </p:nvPr>
        </p:nvSpPr>
        <p:spPr/>
        <p:txBody>
          <a:bodyPr/>
          <a:lstStyle/>
          <a:p>
            <a:r>
              <a:rPr lang="en-US" dirty="0"/>
              <a:t>Choice of learning algorithm</a:t>
            </a:r>
          </a:p>
          <a:p>
            <a:r>
              <a:rPr lang="en-US" dirty="0"/>
              <a:t>Learning rate</a:t>
            </a:r>
          </a:p>
          <a:p>
            <a:r>
              <a:rPr lang="en-US" dirty="0"/>
              <a:t>Momentum</a:t>
            </a:r>
          </a:p>
        </p:txBody>
      </p:sp>
    </p:spTree>
    <p:extLst>
      <p:ext uri="{BB962C8B-B14F-4D97-AF65-F5344CB8AC3E}">
        <p14:creationId xmlns:p14="http://schemas.microsoft.com/office/powerpoint/2010/main" val="388317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0C8D-2D80-FFE5-0270-8A109A65C96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CAEB61BD-02FC-5B03-319F-D6FD95ACF615}"/>
              </a:ext>
            </a:extLst>
          </p:cNvPr>
          <p:cNvSpPr>
            <a:spLocks noGrp="1"/>
          </p:cNvSpPr>
          <p:nvPr>
            <p:ph idx="1"/>
          </p:nvPr>
        </p:nvSpPr>
        <p:spPr/>
        <p:txBody>
          <a:bodyPr/>
          <a:lstStyle/>
          <a:p>
            <a:r>
              <a:rPr lang="en-US" dirty="0"/>
              <a:t>Loss function:</a:t>
            </a:r>
          </a:p>
          <a:p>
            <a:endParaRPr lang="en-US" dirty="0"/>
          </a:p>
          <a:p>
            <a:endParaRPr lang="en-US" dirty="0"/>
          </a:p>
          <a:p>
            <a:endParaRPr lang="en-US" dirty="0"/>
          </a:p>
          <a:p>
            <a:r>
              <a:rPr lang="en-US" dirty="0"/>
              <a:t>Find the parameters that minimize the loss:</a:t>
            </a:r>
          </a:p>
          <a:p>
            <a:endParaRPr lang="en-US" dirty="0"/>
          </a:p>
          <a:p>
            <a:endParaRPr lang="en-US" dirty="0"/>
          </a:p>
        </p:txBody>
      </p:sp>
      <p:pic>
        <p:nvPicPr>
          <p:cNvPr id="10" name="Picture 9">
            <a:extLst>
              <a:ext uri="{FF2B5EF4-FFF2-40B4-BE49-F238E27FC236}">
                <a16:creationId xmlns:a16="http://schemas.microsoft.com/office/drawing/2014/main" id="{6064D6ED-2B64-2314-F230-4BB6656EC683}"/>
              </a:ext>
            </a:extLst>
          </p:cNvPr>
          <p:cNvPicPr>
            <a:picLocks noChangeAspect="1"/>
          </p:cNvPicPr>
          <p:nvPr/>
        </p:nvPicPr>
        <p:blipFill>
          <a:blip r:embed="rId2"/>
          <a:stretch>
            <a:fillRect/>
          </a:stretch>
        </p:blipFill>
        <p:spPr>
          <a:xfrm>
            <a:off x="5144407" y="2291328"/>
            <a:ext cx="901700" cy="469900"/>
          </a:xfrm>
          <a:prstGeom prst="rect">
            <a:avLst/>
          </a:prstGeom>
        </p:spPr>
      </p:pic>
      <p:cxnSp>
        <p:nvCxnSpPr>
          <p:cNvPr id="14" name="Straight Arrow Connector 13">
            <a:extLst>
              <a:ext uri="{FF2B5EF4-FFF2-40B4-BE49-F238E27FC236}">
                <a16:creationId xmlns:a16="http://schemas.microsoft.com/office/drawing/2014/main" id="{D625C9C0-F7EB-03BC-B7DB-A54E81C07478}"/>
              </a:ext>
            </a:extLst>
          </p:cNvPr>
          <p:cNvCxnSpPr>
            <a:cxnSpLocks/>
          </p:cNvCxnSpPr>
          <p:nvPr/>
        </p:nvCxnSpPr>
        <p:spPr>
          <a:xfrm flipH="1">
            <a:off x="6215743" y="2529077"/>
            <a:ext cx="1578429" cy="0"/>
          </a:xfrm>
          <a:prstGeom prst="straightConnector1">
            <a:avLst/>
          </a:prstGeom>
          <a:ln>
            <a:solidFill>
              <a:srgbClr val="D1836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8B7488-223B-FEFB-F91E-C590B5B9FE04}"/>
              </a:ext>
            </a:extLst>
          </p:cNvPr>
          <p:cNvSpPr txBox="1"/>
          <p:nvPr/>
        </p:nvSpPr>
        <p:spPr>
          <a:xfrm>
            <a:off x="7926325" y="2358312"/>
            <a:ext cx="3471018" cy="923330"/>
          </a:xfrm>
          <a:prstGeom prst="rect">
            <a:avLst/>
          </a:prstGeom>
          <a:noFill/>
        </p:spPr>
        <p:txBody>
          <a:bodyPr wrap="square" rtlCol="0">
            <a:spAutoFit/>
          </a:bodyPr>
          <a:lstStyle/>
          <a:p>
            <a:r>
              <a:rPr lang="en-US" dirty="0"/>
              <a:t>Returns a scalar that is smaller when model maps inputs to outputs better</a:t>
            </a:r>
          </a:p>
        </p:txBody>
      </p:sp>
      <p:pic>
        <p:nvPicPr>
          <p:cNvPr id="5" name="Picture 4">
            <a:extLst>
              <a:ext uri="{FF2B5EF4-FFF2-40B4-BE49-F238E27FC236}">
                <a16:creationId xmlns:a16="http://schemas.microsoft.com/office/drawing/2014/main" id="{6FA901CB-E478-6812-7A0E-85C4134E2E48}"/>
              </a:ext>
            </a:extLst>
          </p:cNvPr>
          <p:cNvPicPr>
            <a:picLocks noChangeAspect="1"/>
          </p:cNvPicPr>
          <p:nvPr/>
        </p:nvPicPr>
        <p:blipFill>
          <a:blip r:embed="rId3"/>
          <a:stretch>
            <a:fillRect/>
          </a:stretch>
        </p:blipFill>
        <p:spPr>
          <a:xfrm>
            <a:off x="4225472" y="4878614"/>
            <a:ext cx="3479800" cy="889000"/>
          </a:xfrm>
          <a:prstGeom prst="rect">
            <a:avLst/>
          </a:prstGeom>
        </p:spPr>
      </p:pic>
    </p:spTree>
    <p:extLst>
      <p:ext uri="{BB962C8B-B14F-4D97-AF65-F5344CB8AC3E}">
        <p14:creationId xmlns:p14="http://schemas.microsoft.com/office/powerpoint/2010/main" val="194204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A4CE9C-EF53-36DF-E215-68B8FB54F22F}"/>
              </a:ext>
            </a:extLst>
          </p:cNvPr>
          <p:cNvPicPr>
            <a:picLocks noChangeAspect="1"/>
          </p:cNvPicPr>
          <p:nvPr/>
        </p:nvPicPr>
        <p:blipFill>
          <a:blip r:embed="rId2"/>
          <a:stretch>
            <a:fillRect/>
          </a:stretch>
        </p:blipFill>
        <p:spPr>
          <a:xfrm>
            <a:off x="1055911" y="1598667"/>
            <a:ext cx="5116290" cy="4970941"/>
          </a:xfrm>
          <a:prstGeom prst="rect">
            <a:avLst/>
          </a:prstGeom>
        </p:spPr>
      </p:pic>
      <p:sp>
        <p:nvSpPr>
          <p:cNvPr id="2" name="Title 1">
            <a:extLst>
              <a:ext uri="{FF2B5EF4-FFF2-40B4-BE49-F238E27FC236}">
                <a16:creationId xmlns:a16="http://schemas.microsoft.com/office/drawing/2014/main" id="{8ED2A41A-EA20-2DF6-D7ED-8DA8EBB6616D}"/>
              </a:ext>
            </a:extLst>
          </p:cNvPr>
          <p:cNvSpPr>
            <a:spLocks noGrp="1"/>
          </p:cNvSpPr>
          <p:nvPr>
            <p:ph type="title"/>
          </p:nvPr>
        </p:nvSpPr>
        <p:spPr/>
        <p:txBody>
          <a:bodyPr/>
          <a:lstStyle/>
          <a:p>
            <a:r>
              <a:rPr lang="en-US" dirty="0"/>
              <a:t>Example:  1D Linear regression loss function</a:t>
            </a:r>
          </a:p>
        </p:txBody>
      </p:sp>
      <p:pic>
        <p:nvPicPr>
          <p:cNvPr id="24" name="Picture 23">
            <a:extLst>
              <a:ext uri="{FF2B5EF4-FFF2-40B4-BE49-F238E27FC236}">
                <a16:creationId xmlns:a16="http://schemas.microsoft.com/office/drawing/2014/main" id="{4338817D-3A15-56D7-736C-804D0D275FB7}"/>
              </a:ext>
            </a:extLst>
          </p:cNvPr>
          <p:cNvPicPr>
            <a:picLocks noChangeAspect="1"/>
          </p:cNvPicPr>
          <p:nvPr/>
        </p:nvPicPr>
        <p:blipFill>
          <a:blip r:embed="rId3"/>
          <a:stretch>
            <a:fillRect/>
          </a:stretch>
        </p:blipFill>
        <p:spPr>
          <a:xfrm>
            <a:off x="7504056" y="3080660"/>
            <a:ext cx="4023920" cy="2141764"/>
          </a:xfrm>
          <a:prstGeom prst="rect">
            <a:avLst/>
          </a:prstGeom>
        </p:spPr>
      </p:pic>
      <p:sp>
        <p:nvSpPr>
          <p:cNvPr id="25" name="TextBox 24">
            <a:extLst>
              <a:ext uri="{FF2B5EF4-FFF2-40B4-BE49-F238E27FC236}">
                <a16:creationId xmlns:a16="http://schemas.microsoft.com/office/drawing/2014/main" id="{8573E662-95CC-47AE-AFCC-E78AD11C4E38}"/>
              </a:ext>
            </a:extLst>
          </p:cNvPr>
          <p:cNvSpPr txBox="1"/>
          <p:nvPr/>
        </p:nvSpPr>
        <p:spPr>
          <a:xfrm>
            <a:off x="7086595" y="2286000"/>
            <a:ext cx="2645233" cy="523220"/>
          </a:xfrm>
          <a:prstGeom prst="rect">
            <a:avLst/>
          </a:prstGeom>
          <a:noFill/>
        </p:spPr>
        <p:txBody>
          <a:bodyPr wrap="square" rtlCol="0">
            <a:spAutoFit/>
          </a:bodyPr>
          <a:lstStyle/>
          <a:p>
            <a:r>
              <a:rPr lang="en-US" sz="2800" dirty="0"/>
              <a:t>Loss function:</a:t>
            </a:r>
          </a:p>
        </p:txBody>
      </p:sp>
      <p:sp>
        <p:nvSpPr>
          <p:cNvPr id="3" name="TextBox 2">
            <a:extLst>
              <a:ext uri="{FF2B5EF4-FFF2-40B4-BE49-F238E27FC236}">
                <a16:creationId xmlns:a16="http://schemas.microsoft.com/office/drawing/2014/main" id="{B32CA45B-9719-77F1-914F-FEE1F2D83B84}"/>
              </a:ext>
            </a:extLst>
          </p:cNvPr>
          <p:cNvSpPr txBox="1"/>
          <p:nvPr/>
        </p:nvSpPr>
        <p:spPr>
          <a:xfrm>
            <a:off x="6759724" y="5694348"/>
            <a:ext cx="4376366" cy="523220"/>
          </a:xfrm>
          <a:prstGeom prst="rect">
            <a:avLst/>
          </a:prstGeom>
          <a:noFill/>
        </p:spPr>
        <p:txBody>
          <a:bodyPr wrap="square" rtlCol="0">
            <a:spAutoFit/>
          </a:bodyPr>
          <a:lstStyle/>
          <a:p>
            <a:r>
              <a:rPr lang="en-US" sz="2800" dirty="0">
                <a:solidFill>
                  <a:srgbClr val="D18362"/>
                </a:solidFill>
              </a:rPr>
              <a:t>“Least squares loss function”</a:t>
            </a:r>
          </a:p>
        </p:txBody>
      </p:sp>
    </p:spTree>
    <p:extLst>
      <p:ext uri="{BB962C8B-B14F-4D97-AF65-F5344CB8AC3E}">
        <p14:creationId xmlns:p14="http://schemas.microsoft.com/office/powerpoint/2010/main" val="308234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AD77ED-A813-E1E0-73A8-CB9A5D9F69D4}"/>
              </a:ext>
            </a:extLst>
          </p:cNvPr>
          <p:cNvPicPr>
            <a:picLocks noChangeAspect="1"/>
          </p:cNvPicPr>
          <p:nvPr/>
        </p:nvPicPr>
        <p:blipFill>
          <a:blip r:embed="rId2"/>
          <a:stretch>
            <a:fillRect/>
          </a:stretch>
        </p:blipFill>
        <p:spPr>
          <a:xfrm>
            <a:off x="1570615" y="1489306"/>
            <a:ext cx="8936279" cy="4610279"/>
          </a:xfrm>
          <a:prstGeom prst="rect">
            <a:avLst/>
          </a:prstGeom>
        </p:spPr>
      </p:pic>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Tree>
    <p:extLst>
      <p:ext uri="{BB962C8B-B14F-4D97-AF65-F5344CB8AC3E}">
        <p14:creationId xmlns:p14="http://schemas.microsoft.com/office/powerpoint/2010/main" val="3668178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4633</TotalTime>
  <Words>991</Words>
  <Application>Microsoft Office PowerPoint</Application>
  <PresentationFormat>Widescreen</PresentationFormat>
  <Paragraphs>234</Paragraphs>
  <Slides>63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-apple-system</vt:lpstr>
      <vt:lpstr>Arial</vt:lpstr>
      <vt:lpstr>Calibri</vt:lpstr>
      <vt:lpstr>Calibri Light</vt:lpstr>
      <vt:lpstr>Cambria Math</vt:lpstr>
      <vt:lpstr>Times New Roman</vt:lpstr>
      <vt:lpstr>Office Theme</vt:lpstr>
      <vt:lpstr>Fitting models </vt:lpstr>
      <vt:lpstr>Regression</vt:lpstr>
      <vt:lpstr>Graph regression</vt:lpstr>
      <vt:lpstr>Text classification</vt:lpstr>
      <vt:lpstr>Music genre classification</vt:lpstr>
      <vt:lpstr>Loss function</vt:lpstr>
      <vt:lpstr>Training</vt:lpstr>
      <vt:lpstr>Example:  1D Linear regression loss function</vt:lpstr>
      <vt:lpstr>Example: 1D Linear regression training</vt:lpstr>
      <vt:lpstr>Example: 1D Linear regression training</vt:lpstr>
      <vt:lpstr>Example: 1D Linear regression training</vt:lpstr>
      <vt:lpstr>Example: 1D Linear regression training</vt:lpstr>
      <vt:lpstr>Example: 1D Linear regression training</vt:lpstr>
      <vt:lpstr>Fitting models</vt:lpstr>
      <vt:lpstr>PowerPoint Presentation</vt:lpstr>
      <vt:lpstr>PowerPoint Presentation</vt:lpstr>
      <vt:lpstr>PowerPoint Presentation</vt:lpstr>
      <vt:lpstr>PowerPoint Presentation</vt:lpstr>
      <vt:lpstr>PowerPoint Presentation</vt:lpstr>
      <vt:lpstr>PowerPoint Presentation</vt:lpstr>
      <vt:lpstr>Fitting models</vt:lpstr>
      <vt:lpstr>Gradient descent algorithm</vt:lpstr>
      <vt:lpstr>Fitting models</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vt:lpstr>
      <vt:lpstr>Gradient Descent </vt:lpstr>
      <vt:lpstr>Gradient descent</vt:lpstr>
      <vt:lpstr>Convex problems</vt:lpstr>
      <vt:lpstr>Convex problems</vt:lpstr>
      <vt:lpstr>Convexity in higher dimensions</vt:lpstr>
      <vt:lpstr>Fitting models</vt:lpstr>
      <vt:lpstr>Gabor model</vt:lpstr>
      <vt:lpstr>Gabor model</vt:lpstr>
      <vt:lpstr>PowerPoint Presentation</vt:lpstr>
      <vt:lpstr>PowerPoint Presentation</vt:lpstr>
      <vt:lpstr>Fitting models</vt:lpstr>
      <vt:lpstr>PowerPoint Presentation</vt:lpstr>
      <vt:lpstr>PowerPoint Presentation</vt:lpstr>
      <vt:lpstr>PowerPoint Presentation</vt:lpstr>
      <vt:lpstr>PowerPoint Presentation</vt:lpstr>
      <vt:lpstr>Properties of SGD</vt:lpstr>
      <vt:lpstr>Fitting models</vt:lpstr>
      <vt:lpstr>Momentum</vt:lpstr>
      <vt:lpstr>PowerPoint Presentation</vt:lpstr>
      <vt:lpstr>Nesterov accelerated momentum</vt:lpstr>
      <vt:lpstr>Fitting models</vt:lpstr>
      <vt:lpstr>Adaptive moment estimation (Adam)</vt:lpstr>
      <vt:lpstr>Normalized gradients</vt:lpstr>
      <vt:lpstr>Normalized gradients</vt:lpstr>
      <vt:lpstr>Normalized gradients</vt:lpstr>
      <vt:lpstr>Adaptive moment estimation (Adam)</vt:lpstr>
      <vt:lpstr>Adaptive moment estimation (Adam)</vt:lpstr>
      <vt:lpstr>Hyperparameters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Prince</dc:creator>
  <cp:lastModifiedBy>Abdul Samad</cp:lastModifiedBy>
  <cp:revision>8</cp:revision>
  <cp:lastPrinted>2023-10-26T11:06:02Z</cp:lastPrinted>
  <dcterms:created xsi:type="dcterms:W3CDTF">2022-10-22T18:37:31Z</dcterms:created>
  <dcterms:modified xsi:type="dcterms:W3CDTF">2024-10-01T04:43:47Z</dcterms:modified>
</cp:coreProperties>
</file>